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521" r:id="rId14"/>
    <p:sldId id="523" r:id="rId15"/>
    <p:sldId id="524" r:id="rId16"/>
    <p:sldId id="525" r:id="rId17"/>
    <p:sldId id="527" r:id="rId18"/>
    <p:sldId id="528" r:id="rId19"/>
    <p:sldId id="529" r:id="rId20"/>
    <p:sldId id="530" r:id="rId21"/>
    <p:sldId id="532" r:id="rId22"/>
    <p:sldId id="533" r:id="rId23"/>
    <p:sldId id="423" r:id="rId24"/>
    <p:sldId id="534" r:id="rId25"/>
    <p:sldId id="536" r:id="rId26"/>
    <p:sldId id="537" r:id="rId27"/>
    <p:sldId id="538" r:id="rId28"/>
    <p:sldId id="539" r:id="rId29"/>
    <p:sldId id="540" r:id="rId30"/>
    <p:sldId id="542" r:id="rId31"/>
    <p:sldId id="543" r:id="rId32"/>
    <p:sldId id="544" r:id="rId33"/>
    <p:sldId id="545" r:id="rId34"/>
    <p:sldId id="546" r:id="rId35"/>
    <p:sldId id="547" r:id="rId36"/>
    <p:sldId id="548" r:id="rId37"/>
    <p:sldId id="549" r:id="rId38"/>
    <p:sldId id="550" r:id="rId39"/>
    <p:sldId id="551" r:id="rId40"/>
    <p:sldId id="552" r:id="rId41"/>
    <p:sldId id="399" r:id="rId42"/>
  </p:sldIdLst>
  <p:sldSz cx="12192000" cy="6858000"/>
  <p:notesSz cx="6858000" cy="9144000"/>
  <p:custDataLst>
    <p:tags r:id="rId47"/>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75B4"/>
    <a:srgbClr val="91CEE2"/>
    <a:srgbClr val="99C1E4"/>
    <a:srgbClr val="FFFFFF"/>
    <a:srgbClr val="E6F2FB"/>
    <a:srgbClr val="D3ECF1"/>
    <a:srgbClr val="175094"/>
    <a:srgbClr val="5B9BD9"/>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33"/>
        <p:guide pos="3826"/>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7" Type="http://schemas.openxmlformats.org/officeDocument/2006/relationships/tags" Target="tags/tag686.xml"/><Relationship Id="rId46" Type="http://schemas.openxmlformats.org/officeDocument/2006/relationships/commentAuthors" Target="commentAuthors.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a:ln/>
        </p:spPr>
      </p:sp>
      <p:sp>
        <p:nvSpPr>
          <p:cNvPr id="67586" name="备注占位符 2"/>
          <p:cNvSpPr>
            <a:spLocks noGrp="1"/>
          </p:cNvSpPr>
          <p:nvPr>
            <p:ph type="body"/>
          </p:nvPr>
        </p:nvSpPr>
        <p:spPr>
          <a:ln/>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a:ln/>
        </p:spPr>
      </p:sp>
      <p:sp>
        <p:nvSpPr>
          <p:cNvPr id="69634" name="备注占位符 2"/>
          <p:cNvSpPr>
            <a:spLocks noGrp="1"/>
          </p:cNvSpPr>
          <p:nvPr>
            <p:ph type="body"/>
          </p:nvPr>
        </p:nvSpPr>
        <p:spPr>
          <a:ln/>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a:ln/>
        </p:spPr>
      </p:sp>
      <p:sp>
        <p:nvSpPr>
          <p:cNvPr id="126978" name="备注占位符 2"/>
          <p:cNvSpPr>
            <a:spLocks noGrp="1"/>
          </p:cNvSpPr>
          <p:nvPr>
            <p:ph type="body"/>
          </p:nvPr>
        </p:nvSpPr>
        <p:spPr>
          <a:ln/>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57.xml"/><Relationship Id="rId8" Type="http://schemas.openxmlformats.org/officeDocument/2006/relationships/tags" Target="../tags/tag456.xml"/><Relationship Id="rId7" Type="http://schemas.openxmlformats.org/officeDocument/2006/relationships/tags" Target="../tags/tag455.xml"/><Relationship Id="rId6" Type="http://schemas.openxmlformats.org/officeDocument/2006/relationships/tags" Target="../tags/tag454.xml"/><Relationship Id="rId5" Type="http://schemas.openxmlformats.org/officeDocument/2006/relationships/tags" Target="../tags/tag453.xml"/><Relationship Id="rId4" Type="http://schemas.openxmlformats.org/officeDocument/2006/relationships/tags" Target="../tags/tag452.xml"/><Relationship Id="rId3" Type="http://schemas.openxmlformats.org/officeDocument/2006/relationships/tags" Target="../tags/tag451.xml"/><Relationship Id="rId2" Type="http://schemas.openxmlformats.org/officeDocument/2006/relationships/tags" Target="../tags/tag450.xml"/><Relationship Id="rId12" Type="http://schemas.openxmlformats.org/officeDocument/2006/relationships/slideLayout" Target="../slideLayouts/slideLayout52.xml"/><Relationship Id="rId11" Type="http://schemas.openxmlformats.org/officeDocument/2006/relationships/tags" Target="../tags/tag459.xml"/><Relationship Id="rId10" Type="http://schemas.openxmlformats.org/officeDocument/2006/relationships/tags" Target="../tags/tag458.xml"/><Relationship Id="rId1" Type="http://schemas.openxmlformats.org/officeDocument/2006/relationships/tags" Target="../tags/tag449.xml"/></Relationships>
</file>

<file path=ppt/slides/_rels/slide11.xml.rels><?xml version="1.0" encoding="UTF-8" standalone="yes"?>
<Relationships xmlns="http://schemas.openxmlformats.org/package/2006/relationships"><Relationship Id="rId9" Type="http://schemas.openxmlformats.org/officeDocument/2006/relationships/tags" Target="../tags/tag468.xml"/><Relationship Id="rId8" Type="http://schemas.openxmlformats.org/officeDocument/2006/relationships/tags" Target="../tags/tag467.xml"/><Relationship Id="rId7" Type="http://schemas.openxmlformats.org/officeDocument/2006/relationships/tags" Target="../tags/tag466.xml"/><Relationship Id="rId6" Type="http://schemas.openxmlformats.org/officeDocument/2006/relationships/tags" Target="../tags/tag465.xml"/><Relationship Id="rId5" Type="http://schemas.openxmlformats.org/officeDocument/2006/relationships/tags" Target="../tags/tag464.xml"/><Relationship Id="rId4" Type="http://schemas.openxmlformats.org/officeDocument/2006/relationships/tags" Target="../tags/tag463.xml"/><Relationship Id="rId3" Type="http://schemas.openxmlformats.org/officeDocument/2006/relationships/tags" Target="../tags/tag462.xml"/><Relationship Id="rId2" Type="http://schemas.openxmlformats.org/officeDocument/2006/relationships/tags" Target="../tags/tag461.xml"/><Relationship Id="rId12" Type="http://schemas.openxmlformats.org/officeDocument/2006/relationships/slideLayout" Target="../slideLayouts/slideLayout52.xml"/><Relationship Id="rId11" Type="http://schemas.openxmlformats.org/officeDocument/2006/relationships/tags" Target="../tags/tag470.xml"/><Relationship Id="rId10" Type="http://schemas.openxmlformats.org/officeDocument/2006/relationships/tags" Target="../tags/tag469.xml"/><Relationship Id="rId1" Type="http://schemas.openxmlformats.org/officeDocument/2006/relationships/tags" Target="../tags/tag46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9.xml"/><Relationship Id="rId1" Type="http://schemas.openxmlformats.org/officeDocument/2006/relationships/tags" Target="../tags/tag471.xml"/></Relationships>
</file>

<file path=ppt/slides/_rels/slide13.xml.rels><?xml version="1.0" encoding="UTF-8" standalone="yes"?>
<Relationships xmlns="http://schemas.openxmlformats.org/package/2006/relationships"><Relationship Id="rId9" Type="http://schemas.openxmlformats.org/officeDocument/2006/relationships/tags" Target="../tags/tag480.xml"/><Relationship Id="rId8" Type="http://schemas.openxmlformats.org/officeDocument/2006/relationships/tags" Target="../tags/tag479.xml"/><Relationship Id="rId7" Type="http://schemas.openxmlformats.org/officeDocument/2006/relationships/tags" Target="../tags/tag478.xml"/><Relationship Id="rId6" Type="http://schemas.openxmlformats.org/officeDocument/2006/relationships/tags" Target="../tags/tag477.xml"/><Relationship Id="rId5" Type="http://schemas.openxmlformats.org/officeDocument/2006/relationships/tags" Target="../tags/tag476.xml"/><Relationship Id="rId4" Type="http://schemas.openxmlformats.org/officeDocument/2006/relationships/tags" Target="../tags/tag475.xml"/><Relationship Id="rId3" Type="http://schemas.openxmlformats.org/officeDocument/2006/relationships/tags" Target="../tags/tag474.xml"/><Relationship Id="rId2" Type="http://schemas.openxmlformats.org/officeDocument/2006/relationships/tags" Target="../tags/tag473.xml"/><Relationship Id="rId12" Type="http://schemas.openxmlformats.org/officeDocument/2006/relationships/slideLayout" Target="../slideLayouts/slideLayout52.xml"/><Relationship Id="rId11" Type="http://schemas.openxmlformats.org/officeDocument/2006/relationships/tags" Target="../tags/tag482.xml"/><Relationship Id="rId10" Type="http://schemas.openxmlformats.org/officeDocument/2006/relationships/tags" Target="../tags/tag481.xml"/><Relationship Id="rId1" Type="http://schemas.openxmlformats.org/officeDocument/2006/relationships/tags" Target="../tags/tag472.xml"/></Relationships>
</file>

<file path=ppt/slides/_rels/slide14.xml.rels><?xml version="1.0" encoding="UTF-8" standalone="yes"?>
<Relationships xmlns="http://schemas.openxmlformats.org/package/2006/relationships"><Relationship Id="rId9" Type="http://schemas.openxmlformats.org/officeDocument/2006/relationships/tags" Target="../tags/tag491.xml"/><Relationship Id="rId8" Type="http://schemas.openxmlformats.org/officeDocument/2006/relationships/tags" Target="../tags/tag490.xml"/><Relationship Id="rId7" Type="http://schemas.openxmlformats.org/officeDocument/2006/relationships/tags" Target="../tags/tag489.xml"/><Relationship Id="rId6" Type="http://schemas.openxmlformats.org/officeDocument/2006/relationships/tags" Target="../tags/tag488.xml"/><Relationship Id="rId5" Type="http://schemas.openxmlformats.org/officeDocument/2006/relationships/tags" Target="../tags/tag487.xml"/><Relationship Id="rId4" Type="http://schemas.openxmlformats.org/officeDocument/2006/relationships/tags" Target="../tags/tag486.xml"/><Relationship Id="rId3" Type="http://schemas.openxmlformats.org/officeDocument/2006/relationships/tags" Target="../tags/tag485.xml"/><Relationship Id="rId2" Type="http://schemas.openxmlformats.org/officeDocument/2006/relationships/tags" Target="../tags/tag484.xml"/><Relationship Id="rId12" Type="http://schemas.openxmlformats.org/officeDocument/2006/relationships/slideLayout" Target="../slideLayouts/slideLayout52.xml"/><Relationship Id="rId11" Type="http://schemas.openxmlformats.org/officeDocument/2006/relationships/tags" Target="../tags/tag493.xml"/><Relationship Id="rId10" Type="http://schemas.openxmlformats.org/officeDocument/2006/relationships/tags" Target="../tags/tag492.xml"/><Relationship Id="rId1" Type="http://schemas.openxmlformats.org/officeDocument/2006/relationships/tags" Target="../tags/tag483.xml"/></Relationships>
</file>

<file path=ppt/slides/_rels/slide15.xml.rels><?xml version="1.0" encoding="UTF-8" standalone="yes"?>
<Relationships xmlns="http://schemas.openxmlformats.org/package/2006/relationships"><Relationship Id="rId9" Type="http://schemas.openxmlformats.org/officeDocument/2006/relationships/tags" Target="../tags/tag502.xml"/><Relationship Id="rId8" Type="http://schemas.openxmlformats.org/officeDocument/2006/relationships/tags" Target="../tags/tag501.xml"/><Relationship Id="rId7" Type="http://schemas.openxmlformats.org/officeDocument/2006/relationships/tags" Target="../tags/tag500.xml"/><Relationship Id="rId6" Type="http://schemas.openxmlformats.org/officeDocument/2006/relationships/tags" Target="../tags/tag499.xml"/><Relationship Id="rId5" Type="http://schemas.openxmlformats.org/officeDocument/2006/relationships/tags" Target="../tags/tag498.xml"/><Relationship Id="rId4" Type="http://schemas.openxmlformats.org/officeDocument/2006/relationships/tags" Target="../tags/tag497.xml"/><Relationship Id="rId3" Type="http://schemas.openxmlformats.org/officeDocument/2006/relationships/tags" Target="../tags/tag496.xml"/><Relationship Id="rId2" Type="http://schemas.openxmlformats.org/officeDocument/2006/relationships/tags" Target="../tags/tag495.xml"/><Relationship Id="rId12" Type="http://schemas.openxmlformats.org/officeDocument/2006/relationships/slideLayout" Target="../slideLayouts/slideLayout52.xml"/><Relationship Id="rId11" Type="http://schemas.openxmlformats.org/officeDocument/2006/relationships/tags" Target="../tags/tag504.xml"/><Relationship Id="rId10" Type="http://schemas.openxmlformats.org/officeDocument/2006/relationships/tags" Target="../tags/tag503.xml"/><Relationship Id="rId1" Type="http://schemas.openxmlformats.org/officeDocument/2006/relationships/tags" Target="../tags/tag49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9.xml"/><Relationship Id="rId1" Type="http://schemas.openxmlformats.org/officeDocument/2006/relationships/tags" Target="../tags/tag505.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tags" Target="../tags/tag507.xml"/><Relationship Id="rId2" Type="http://schemas.openxmlformats.org/officeDocument/2006/relationships/image" Target="../media/image21.png"/><Relationship Id="rId1" Type="http://schemas.openxmlformats.org/officeDocument/2006/relationships/tags" Target="../tags/tag506.xml"/></Relationships>
</file>

<file path=ppt/slides/_rels/slide18.xml.rels><?xml version="1.0" encoding="UTF-8" standalone="yes"?>
<Relationships xmlns="http://schemas.openxmlformats.org/package/2006/relationships"><Relationship Id="rId9" Type="http://schemas.openxmlformats.org/officeDocument/2006/relationships/tags" Target="../tags/tag516.xml"/><Relationship Id="rId8" Type="http://schemas.openxmlformats.org/officeDocument/2006/relationships/tags" Target="../tags/tag515.xml"/><Relationship Id="rId7" Type="http://schemas.openxmlformats.org/officeDocument/2006/relationships/tags" Target="../tags/tag514.xml"/><Relationship Id="rId6" Type="http://schemas.openxmlformats.org/officeDocument/2006/relationships/tags" Target="../tags/tag513.xml"/><Relationship Id="rId5" Type="http://schemas.openxmlformats.org/officeDocument/2006/relationships/tags" Target="../tags/tag512.xml"/><Relationship Id="rId4" Type="http://schemas.openxmlformats.org/officeDocument/2006/relationships/tags" Target="../tags/tag511.xml"/><Relationship Id="rId3" Type="http://schemas.openxmlformats.org/officeDocument/2006/relationships/tags" Target="../tags/tag510.xml"/><Relationship Id="rId2" Type="http://schemas.openxmlformats.org/officeDocument/2006/relationships/tags" Target="../tags/tag509.xml"/><Relationship Id="rId12" Type="http://schemas.openxmlformats.org/officeDocument/2006/relationships/slideLayout" Target="../slideLayouts/slideLayout52.xml"/><Relationship Id="rId11" Type="http://schemas.openxmlformats.org/officeDocument/2006/relationships/tags" Target="../tags/tag518.xml"/><Relationship Id="rId10" Type="http://schemas.openxmlformats.org/officeDocument/2006/relationships/tags" Target="../tags/tag517.xml"/><Relationship Id="rId1" Type="http://schemas.openxmlformats.org/officeDocument/2006/relationships/tags" Target="../tags/tag508.xml"/></Relationships>
</file>

<file path=ppt/slides/_rels/slide19.xml.rels><?xml version="1.0" encoding="UTF-8" standalone="yes"?>
<Relationships xmlns="http://schemas.openxmlformats.org/package/2006/relationships"><Relationship Id="rId9" Type="http://schemas.openxmlformats.org/officeDocument/2006/relationships/tags" Target="../tags/tag527.xml"/><Relationship Id="rId8" Type="http://schemas.openxmlformats.org/officeDocument/2006/relationships/tags" Target="../tags/tag526.xml"/><Relationship Id="rId7" Type="http://schemas.openxmlformats.org/officeDocument/2006/relationships/tags" Target="../tags/tag525.xml"/><Relationship Id="rId6" Type="http://schemas.openxmlformats.org/officeDocument/2006/relationships/tags" Target="../tags/tag524.xml"/><Relationship Id="rId5" Type="http://schemas.openxmlformats.org/officeDocument/2006/relationships/tags" Target="../tags/tag523.xml"/><Relationship Id="rId4" Type="http://schemas.openxmlformats.org/officeDocument/2006/relationships/tags" Target="../tags/tag522.xml"/><Relationship Id="rId3" Type="http://schemas.openxmlformats.org/officeDocument/2006/relationships/tags" Target="../tags/tag521.xml"/><Relationship Id="rId2" Type="http://schemas.openxmlformats.org/officeDocument/2006/relationships/tags" Target="../tags/tag520.xml"/><Relationship Id="rId13" Type="http://schemas.openxmlformats.org/officeDocument/2006/relationships/slideLayout" Target="../slideLayouts/slideLayout52.xml"/><Relationship Id="rId12" Type="http://schemas.openxmlformats.org/officeDocument/2006/relationships/tags" Target="../tags/tag529.xml"/><Relationship Id="rId11" Type="http://schemas.openxmlformats.org/officeDocument/2006/relationships/image" Target="../media/image22.png"/><Relationship Id="rId10" Type="http://schemas.openxmlformats.org/officeDocument/2006/relationships/tags" Target="../tags/tag528.xml"/><Relationship Id="rId1" Type="http://schemas.openxmlformats.org/officeDocument/2006/relationships/tags" Target="../tags/tag519.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538.xml"/><Relationship Id="rId8" Type="http://schemas.openxmlformats.org/officeDocument/2006/relationships/tags" Target="../tags/tag537.xml"/><Relationship Id="rId7" Type="http://schemas.openxmlformats.org/officeDocument/2006/relationships/tags" Target="../tags/tag536.xml"/><Relationship Id="rId6" Type="http://schemas.openxmlformats.org/officeDocument/2006/relationships/tags" Target="../tags/tag535.xml"/><Relationship Id="rId5" Type="http://schemas.openxmlformats.org/officeDocument/2006/relationships/tags" Target="../tags/tag534.xml"/><Relationship Id="rId4" Type="http://schemas.openxmlformats.org/officeDocument/2006/relationships/tags" Target="../tags/tag533.xml"/><Relationship Id="rId3" Type="http://schemas.openxmlformats.org/officeDocument/2006/relationships/tags" Target="../tags/tag532.xml"/><Relationship Id="rId2" Type="http://schemas.openxmlformats.org/officeDocument/2006/relationships/tags" Target="../tags/tag531.xml"/><Relationship Id="rId13" Type="http://schemas.openxmlformats.org/officeDocument/2006/relationships/slideLayout" Target="../slideLayouts/slideLayout52.xml"/><Relationship Id="rId12" Type="http://schemas.openxmlformats.org/officeDocument/2006/relationships/tags" Target="../tags/tag540.xml"/><Relationship Id="rId11" Type="http://schemas.openxmlformats.org/officeDocument/2006/relationships/image" Target="../media/image23.png"/><Relationship Id="rId10" Type="http://schemas.openxmlformats.org/officeDocument/2006/relationships/tags" Target="../tags/tag539.xml"/><Relationship Id="rId1" Type="http://schemas.openxmlformats.org/officeDocument/2006/relationships/tags" Target="../tags/tag530.xml"/></Relationships>
</file>

<file path=ppt/slides/_rels/slide21.xml.rels><?xml version="1.0" encoding="UTF-8" standalone="yes"?>
<Relationships xmlns="http://schemas.openxmlformats.org/package/2006/relationships"><Relationship Id="rId9" Type="http://schemas.openxmlformats.org/officeDocument/2006/relationships/tags" Target="../tags/tag549.xml"/><Relationship Id="rId8" Type="http://schemas.openxmlformats.org/officeDocument/2006/relationships/tags" Target="../tags/tag548.xml"/><Relationship Id="rId7" Type="http://schemas.openxmlformats.org/officeDocument/2006/relationships/tags" Target="../tags/tag547.xml"/><Relationship Id="rId6" Type="http://schemas.openxmlformats.org/officeDocument/2006/relationships/tags" Target="../tags/tag546.xml"/><Relationship Id="rId5" Type="http://schemas.openxmlformats.org/officeDocument/2006/relationships/tags" Target="../tags/tag545.xml"/><Relationship Id="rId4" Type="http://schemas.openxmlformats.org/officeDocument/2006/relationships/tags" Target="../tags/tag544.xml"/><Relationship Id="rId3" Type="http://schemas.openxmlformats.org/officeDocument/2006/relationships/tags" Target="../tags/tag543.xml"/><Relationship Id="rId2" Type="http://schemas.openxmlformats.org/officeDocument/2006/relationships/tags" Target="../tags/tag542.xml"/><Relationship Id="rId13" Type="http://schemas.openxmlformats.org/officeDocument/2006/relationships/slideLayout" Target="../slideLayouts/slideLayout52.xml"/><Relationship Id="rId12" Type="http://schemas.openxmlformats.org/officeDocument/2006/relationships/tags" Target="../tags/tag551.xml"/><Relationship Id="rId11" Type="http://schemas.openxmlformats.org/officeDocument/2006/relationships/image" Target="../media/image24.png"/><Relationship Id="rId10" Type="http://schemas.openxmlformats.org/officeDocument/2006/relationships/tags" Target="../tags/tag550.xml"/><Relationship Id="rId1" Type="http://schemas.openxmlformats.org/officeDocument/2006/relationships/tags" Target="../tags/tag54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9.xml"/><Relationship Id="rId1" Type="http://schemas.openxmlformats.org/officeDocument/2006/relationships/tags" Target="../tags/tag552.xml"/></Relationships>
</file>

<file path=ppt/slides/_rels/slide23.xml.rels><?xml version="1.0" encoding="UTF-8" standalone="yes"?>
<Relationships xmlns="http://schemas.openxmlformats.org/package/2006/relationships"><Relationship Id="rId9" Type="http://schemas.openxmlformats.org/officeDocument/2006/relationships/tags" Target="../tags/tag561.xml"/><Relationship Id="rId8" Type="http://schemas.openxmlformats.org/officeDocument/2006/relationships/tags" Target="../tags/tag560.xml"/><Relationship Id="rId7" Type="http://schemas.openxmlformats.org/officeDocument/2006/relationships/tags" Target="../tags/tag559.xml"/><Relationship Id="rId6" Type="http://schemas.openxmlformats.org/officeDocument/2006/relationships/tags" Target="../tags/tag558.xml"/><Relationship Id="rId5" Type="http://schemas.openxmlformats.org/officeDocument/2006/relationships/tags" Target="../tags/tag557.xml"/><Relationship Id="rId4" Type="http://schemas.openxmlformats.org/officeDocument/2006/relationships/tags" Target="../tags/tag556.xml"/><Relationship Id="rId3" Type="http://schemas.openxmlformats.org/officeDocument/2006/relationships/tags" Target="../tags/tag555.xml"/><Relationship Id="rId2" Type="http://schemas.openxmlformats.org/officeDocument/2006/relationships/tags" Target="../tags/tag554.xml"/><Relationship Id="rId12" Type="http://schemas.openxmlformats.org/officeDocument/2006/relationships/slideLayout" Target="../slideLayouts/slideLayout52.xml"/><Relationship Id="rId11" Type="http://schemas.openxmlformats.org/officeDocument/2006/relationships/tags" Target="../tags/tag563.xml"/><Relationship Id="rId10" Type="http://schemas.openxmlformats.org/officeDocument/2006/relationships/tags" Target="../tags/tag562.xml"/><Relationship Id="rId1" Type="http://schemas.openxmlformats.org/officeDocument/2006/relationships/tags" Target="../tags/tag553.xml"/></Relationships>
</file>

<file path=ppt/slides/_rels/slide24.xml.rels><?xml version="1.0" encoding="UTF-8" standalone="yes"?>
<Relationships xmlns="http://schemas.openxmlformats.org/package/2006/relationships"><Relationship Id="rId9" Type="http://schemas.openxmlformats.org/officeDocument/2006/relationships/tags" Target="../tags/tag572.xml"/><Relationship Id="rId8" Type="http://schemas.openxmlformats.org/officeDocument/2006/relationships/tags" Target="../tags/tag571.xml"/><Relationship Id="rId7" Type="http://schemas.openxmlformats.org/officeDocument/2006/relationships/tags" Target="../tags/tag570.xml"/><Relationship Id="rId6" Type="http://schemas.openxmlformats.org/officeDocument/2006/relationships/tags" Target="../tags/tag569.xml"/><Relationship Id="rId5" Type="http://schemas.openxmlformats.org/officeDocument/2006/relationships/tags" Target="../tags/tag568.xml"/><Relationship Id="rId4" Type="http://schemas.openxmlformats.org/officeDocument/2006/relationships/tags" Target="../tags/tag567.xml"/><Relationship Id="rId3" Type="http://schemas.openxmlformats.org/officeDocument/2006/relationships/tags" Target="../tags/tag566.xml"/><Relationship Id="rId2" Type="http://schemas.openxmlformats.org/officeDocument/2006/relationships/tags" Target="../tags/tag565.xml"/><Relationship Id="rId12" Type="http://schemas.openxmlformats.org/officeDocument/2006/relationships/slideLayout" Target="../slideLayouts/slideLayout52.xml"/><Relationship Id="rId11" Type="http://schemas.openxmlformats.org/officeDocument/2006/relationships/tags" Target="../tags/tag574.xml"/><Relationship Id="rId10" Type="http://schemas.openxmlformats.org/officeDocument/2006/relationships/tags" Target="../tags/tag573.xml"/><Relationship Id="rId1" Type="http://schemas.openxmlformats.org/officeDocument/2006/relationships/tags" Target="../tags/tag564.xml"/></Relationships>
</file>

<file path=ppt/slides/_rels/slide25.xml.rels><?xml version="1.0" encoding="UTF-8" standalone="yes"?>
<Relationships xmlns="http://schemas.openxmlformats.org/package/2006/relationships"><Relationship Id="rId9" Type="http://schemas.openxmlformats.org/officeDocument/2006/relationships/tags" Target="../tags/tag583.xml"/><Relationship Id="rId8" Type="http://schemas.openxmlformats.org/officeDocument/2006/relationships/tags" Target="../tags/tag582.xml"/><Relationship Id="rId7" Type="http://schemas.openxmlformats.org/officeDocument/2006/relationships/tags" Target="../tags/tag581.xml"/><Relationship Id="rId6" Type="http://schemas.openxmlformats.org/officeDocument/2006/relationships/tags" Target="../tags/tag580.xml"/><Relationship Id="rId5" Type="http://schemas.openxmlformats.org/officeDocument/2006/relationships/tags" Target="../tags/tag579.xml"/><Relationship Id="rId4" Type="http://schemas.openxmlformats.org/officeDocument/2006/relationships/tags" Target="../tags/tag578.xml"/><Relationship Id="rId3" Type="http://schemas.openxmlformats.org/officeDocument/2006/relationships/tags" Target="../tags/tag577.xml"/><Relationship Id="rId2" Type="http://schemas.openxmlformats.org/officeDocument/2006/relationships/tags" Target="../tags/tag576.xml"/><Relationship Id="rId12" Type="http://schemas.openxmlformats.org/officeDocument/2006/relationships/slideLayout" Target="../slideLayouts/slideLayout52.xml"/><Relationship Id="rId11" Type="http://schemas.openxmlformats.org/officeDocument/2006/relationships/tags" Target="../tags/tag585.xml"/><Relationship Id="rId10" Type="http://schemas.openxmlformats.org/officeDocument/2006/relationships/tags" Target="../tags/tag584.xml"/><Relationship Id="rId1" Type="http://schemas.openxmlformats.org/officeDocument/2006/relationships/tags" Target="../tags/tag575.xml"/></Relationships>
</file>

<file path=ppt/slides/_rels/slide26.xml.rels><?xml version="1.0" encoding="UTF-8" standalone="yes"?>
<Relationships xmlns="http://schemas.openxmlformats.org/package/2006/relationships"><Relationship Id="rId9" Type="http://schemas.openxmlformats.org/officeDocument/2006/relationships/tags" Target="../tags/tag594.xml"/><Relationship Id="rId8" Type="http://schemas.openxmlformats.org/officeDocument/2006/relationships/tags" Target="../tags/tag593.xml"/><Relationship Id="rId7" Type="http://schemas.openxmlformats.org/officeDocument/2006/relationships/tags" Target="../tags/tag592.xml"/><Relationship Id="rId6" Type="http://schemas.openxmlformats.org/officeDocument/2006/relationships/tags" Target="../tags/tag591.xml"/><Relationship Id="rId5" Type="http://schemas.openxmlformats.org/officeDocument/2006/relationships/tags" Target="../tags/tag590.xml"/><Relationship Id="rId4" Type="http://schemas.openxmlformats.org/officeDocument/2006/relationships/tags" Target="../tags/tag589.xml"/><Relationship Id="rId3" Type="http://schemas.openxmlformats.org/officeDocument/2006/relationships/tags" Target="../tags/tag588.xml"/><Relationship Id="rId2" Type="http://schemas.openxmlformats.org/officeDocument/2006/relationships/tags" Target="../tags/tag587.xml"/><Relationship Id="rId13" Type="http://schemas.openxmlformats.org/officeDocument/2006/relationships/slideLayout" Target="../slideLayouts/slideLayout52.xml"/><Relationship Id="rId12" Type="http://schemas.openxmlformats.org/officeDocument/2006/relationships/tags" Target="../tags/tag596.xml"/><Relationship Id="rId11" Type="http://schemas.openxmlformats.org/officeDocument/2006/relationships/image" Target="../media/image25.png"/><Relationship Id="rId10" Type="http://schemas.openxmlformats.org/officeDocument/2006/relationships/tags" Target="../tags/tag595.xml"/><Relationship Id="rId1" Type="http://schemas.openxmlformats.org/officeDocument/2006/relationships/tags" Target="../tags/tag586.xml"/></Relationships>
</file>

<file path=ppt/slides/_rels/slide27.xml.rels><?xml version="1.0" encoding="UTF-8" standalone="yes"?>
<Relationships xmlns="http://schemas.openxmlformats.org/package/2006/relationships"><Relationship Id="rId9" Type="http://schemas.openxmlformats.org/officeDocument/2006/relationships/tags" Target="../tags/tag605.xml"/><Relationship Id="rId8" Type="http://schemas.openxmlformats.org/officeDocument/2006/relationships/tags" Target="../tags/tag604.xml"/><Relationship Id="rId7" Type="http://schemas.openxmlformats.org/officeDocument/2006/relationships/tags" Target="../tags/tag603.xml"/><Relationship Id="rId6" Type="http://schemas.openxmlformats.org/officeDocument/2006/relationships/tags" Target="../tags/tag602.xml"/><Relationship Id="rId5" Type="http://schemas.openxmlformats.org/officeDocument/2006/relationships/tags" Target="../tags/tag601.xml"/><Relationship Id="rId4" Type="http://schemas.openxmlformats.org/officeDocument/2006/relationships/tags" Target="../tags/tag600.xml"/><Relationship Id="rId3" Type="http://schemas.openxmlformats.org/officeDocument/2006/relationships/tags" Target="../tags/tag599.xml"/><Relationship Id="rId2" Type="http://schemas.openxmlformats.org/officeDocument/2006/relationships/tags" Target="../tags/tag598.xml"/><Relationship Id="rId12" Type="http://schemas.openxmlformats.org/officeDocument/2006/relationships/slideLayout" Target="../slideLayouts/slideLayout52.xml"/><Relationship Id="rId11" Type="http://schemas.openxmlformats.org/officeDocument/2006/relationships/tags" Target="../tags/tag607.xml"/><Relationship Id="rId10" Type="http://schemas.openxmlformats.org/officeDocument/2006/relationships/tags" Target="../tags/tag606.xml"/><Relationship Id="rId1" Type="http://schemas.openxmlformats.org/officeDocument/2006/relationships/tags" Target="../tags/tag597.xml"/></Relationships>
</file>

<file path=ppt/slides/_rels/slide28.xml.rels><?xml version="1.0" encoding="UTF-8" standalone="yes"?>
<Relationships xmlns="http://schemas.openxmlformats.org/package/2006/relationships"><Relationship Id="rId9" Type="http://schemas.openxmlformats.org/officeDocument/2006/relationships/tags" Target="../tags/tag616.xml"/><Relationship Id="rId8" Type="http://schemas.openxmlformats.org/officeDocument/2006/relationships/tags" Target="../tags/tag615.xml"/><Relationship Id="rId7" Type="http://schemas.openxmlformats.org/officeDocument/2006/relationships/tags" Target="../tags/tag614.xml"/><Relationship Id="rId6" Type="http://schemas.openxmlformats.org/officeDocument/2006/relationships/tags" Target="../tags/tag613.xml"/><Relationship Id="rId5" Type="http://schemas.openxmlformats.org/officeDocument/2006/relationships/tags" Target="../tags/tag612.xml"/><Relationship Id="rId4" Type="http://schemas.openxmlformats.org/officeDocument/2006/relationships/tags" Target="../tags/tag611.xml"/><Relationship Id="rId3" Type="http://schemas.openxmlformats.org/officeDocument/2006/relationships/tags" Target="../tags/tag610.xml"/><Relationship Id="rId2" Type="http://schemas.openxmlformats.org/officeDocument/2006/relationships/tags" Target="../tags/tag609.xml"/><Relationship Id="rId12" Type="http://schemas.openxmlformats.org/officeDocument/2006/relationships/slideLayout" Target="../slideLayouts/slideLayout52.xml"/><Relationship Id="rId11" Type="http://schemas.openxmlformats.org/officeDocument/2006/relationships/tags" Target="../tags/tag618.xml"/><Relationship Id="rId10" Type="http://schemas.openxmlformats.org/officeDocument/2006/relationships/tags" Target="../tags/tag617.xml"/><Relationship Id="rId1" Type="http://schemas.openxmlformats.org/officeDocument/2006/relationships/tags" Target="../tags/tag608.xml"/></Relationships>
</file>

<file path=ppt/slides/_rels/slide29.xml.rels><?xml version="1.0" encoding="UTF-8" standalone="yes"?>
<Relationships xmlns="http://schemas.openxmlformats.org/package/2006/relationships"><Relationship Id="rId9" Type="http://schemas.openxmlformats.org/officeDocument/2006/relationships/tags" Target="../tags/tag627.xml"/><Relationship Id="rId8" Type="http://schemas.openxmlformats.org/officeDocument/2006/relationships/tags" Target="../tags/tag626.xml"/><Relationship Id="rId7" Type="http://schemas.openxmlformats.org/officeDocument/2006/relationships/tags" Target="../tags/tag625.xml"/><Relationship Id="rId6" Type="http://schemas.openxmlformats.org/officeDocument/2006/relationships/tags" Target="../tags/tag624.xml"/><Relationship Id="rId5" Type="http://schemas.openxmlformats.org/officeDocument/2006/relationships/tags" Target="../tags/tag623.xml"/><Relationship Id="rId4" Type="http://schemas.openxmlformats.org/officeDocument/2006/relationships/tags" Target="../tags/tag622.xml"/><Relationship Id="rId3" Type="http://schemas.openxmlformats.org/officeDocument/2006/relationships/tags" Target="../tags/tag621.xml"/><Relationship Id="rId2" Type="http://schemas.openxmlformats.org/officeDocument/2006/relationships/tags" Target="../tags/tag620.xml"/><Relationship Id="rId12" Type="http://schemas.openxmlformats.org/officeDocument/2006/relationships/slideLayout" Target="../slideLayouts/slideLayout52.xml"/><Relationship Id="rId11" Type="http://schemas.openxmlformats.org/officeDocument/2006/relationships/tags" Target="../tags/tag629.xml"/><Relationship Id="rId10" Type="http://schemas.openxmlformats.org/officeDocument/2006/relationships/tags" Target="../tags/tag628.xml"/><Relationship Id="rId1" Type="http://schemas.openxmlformats.org/officeDocument/2006/relationships/tags" Target="../tags/tag619.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30.xml.rels><?xml version="1.0" encoding="UTF-8" standalone="yes"?>
<Relationships xmlns="http://schemas.openxmlformats.org/package/2006/relationships"><Relationship Id="rId9" Type="http://schemas.openxmlformats.org/officeDocument/2006/relationships/tags" Target="../tags/tag638.xml"/><Relationship Id="rId8" Type="http://schemas.openxmlformats.org/officeDocument/2006/relationships/tags" Target="../tags/tag637.xml"/><Relationship Id="rId7" Type="http://schemas.openxmlformats.org/officeDocument/2006/relationships/tags" Target="../tags/tag636.xml"/><Relationship Id="rId6" Type="http://schemas.openxmlformats.org/officeDocument/2006/relationships/tags" Target="../tags/tag635.xml"/><Relationship Id="rId5" Type="http://schemas.openxmlformats.org/officeDocument/2006/relationships/tags" Target="../tags/tag634.xml"/><Relationship Id="rId4" Type="http://schemas.openxmlformats.org/officeDocument/2006/relationships/tags" Target="../tags/tag633.xml"/><Relationship Id="rId3" Type="http://schemas.openxmlformats.org/officeDocument/2006/relationships/tags" Target="../tags/tag632.xml"/><Relationship Id="rId2" Type="http://schemas.openxmlformats.org/officeDocument/2006/relationships/tags" Target="../tags/tag631.xml"/><Relationship Id="rId12" Type="http://schemas.openxmlformats.org/officeDocument/2006/relationships/slideLayout" Target="../slideLayouts/slideLayout52.xml"/><Relationship Id="rId11" Type="http://schemas.openxmlformats.org/officeDocument/2006/relationships/tags" Target="../tags/tag640.xml"/><Relationship Id="rId10" Type="http://schemas.openxmlformats.org/officeDocument/2006/relationships/tags" Target="../tags/tag639.xml"/><Relationship Id="rId1" Type="http://schemas.openxmlformats.org/officeDocument/2006/relationships/tags" Target="../tags/tag630.xml"/></Relationships>
</file>

<file path=ppt/slides/_rels/slide31.xml.rels><?xml version="1.0" encoding="UTF-8" standalone="yes"?>
<Relationships xmlns="http://schemas.openxmlformats.org/package/2006/relationships"><Relationship Id="rId9" Type="http://schemas.openxmlformats.org/officeDocument/2006/relationships/tags" Target="../tags/tag649.xml"/><Relationship Id="rId8" Type="http://schemas.openxmlformats.org/officeDocument/2006/relationships/tags" Target="../tags/tag648.xml"/><Relationship Id="rId7" Type="http://schemas.openxmlformats.org/officeDocument/2006/relationships/tags" Target="../tags/tag647.xml"/><Relationship Id="rId6" Type="http://schemas.openxmlformats.org/officeDocument/2006/relationships/tags" Target="../tags/tag646.xml"/><Relationship Id="rId5" Type="http://schemas.openxmlformats.org/officeDocument/2006/relationships/tags" Target="../tags/tag645.xml"/><Relationship Id="rId4" Type="http://schemas.openxmlformats.org/officeDocument/2006/relationships/tags" Target="../tags/tag644.xml"/><Relationship Id="rId3" Type="http://schemas.openxmlformats.org/officeDocument/2006/relationships/tags" Target="../tags/tag643.xml"/><Relationship Id="rId2" Type="http://schemas.openxmlformats.org/officeDocument/2006/relationships/tags" Target="../tags/tag642.xml"/><Relationship Id="rId13" Type="http://schemas.openxmlformats.org/officeDocument/2006/relationships/slideLayout" Target="../slideLayouts/slideLayout52.xml"/><Relationship Id="rId12" Type="http://schemas.openxmlformats.org/officeDocument/2006/relationships/tags" Target="../tags/tag651.xml"/><Relationship Id="rId11" Type="http://schemas.openxmlformats.org/officeDocument/2006/relationships/image" Target="../media/image26.png"/><Relationship Id="rId10" Type="http://schemas.openxmlformats.org/officeDocument/2006/relationships/tags" Target="../tags/tag650.xml"/><Relationship Id="rId1" Type="http://schemas.openxmlformats.org/officeDocument/2006/relationships/tags" Target="../tags/tag641.xml"/></Relationships>
</file>

<file path=ppt/slides/_rels/slide32.xml.rels><?xml version="1.0" encoding="UTF-8" standalone="yes"?>
<Relationships xmlns="http://schemas.openxmlformats.org/package/2006/relationships"><Relationship Id="rId9" Type="http://schemas.openxmlformats.org/officeDocument/2006/relationships/tags" Target="../tags/tag660.xml"/><Relationship Id="rId8" Type="http://schemas.openxmlformats.org/officeDocument/2006/relationships/tags" Target="../tags/tag659.xml"/><Relationship Id="rId7" Type="http://schemas.openxmlformats.org/officeDocument/2006/relationships/tags" Target="../tags/tag658.xml"/><Relationship Id="rId6" Type="http://schemas.openxmlformats.org/officeDocument/2006/relationships/tags" Target="../tags/tag657.xml"/><Relationship Id="rId5" Type="http://schemas.openxmlformats.org/officeDocument/2006/relationships/tags" Target="../tags/tag656.xml"/><Relationship Id="rId4" Type="http://schemas.openxmlformats.org/officeDocument/2006/relationships/tags" Target="../tags/tag655.xml"/><Relationship Id="rId3" Type="http://schemas.openxmlformats.org/officeDocument/2006/relationships/tags" Target="../tags/tag654.xml"/><Relationship Id="rId2" Type="http://schemas.openxmlformats.org/officeDocument/2006/relationships/tags" Target="../tags/tag653.xml"/><Relationship Id="rId13" Type="http://schemas.openxmlformats.org/officeDocument/2006/relationships/slideLayout" Target="../slideLayouts/slideLayout52.xml"/><Relationship Id="rId12" Type="http://schemas.openxmlformats.org/officeDocument/2006/relationships/tags" Target="../tags/tag662.xml"/><Relationship Id="rId11" Type="http://schemas.openxmlformats.org/officeDocument/2006/relationships/image" Target="../media/image27.png"/><Relationship Id="rId10" Type="http://schemas.openxmlformats.org/officeDocument/2006/relationships/tags" Target="../tags/tag661.xml"/><Relationship Id="rId1" Type="http://schemas.openxmlformats.org/officeDocument/2006/relationships/tags" Target="../tags/tag652.xml"/></Relationships>
</file>

<file path=ppt/slides/_rels/slide33.xml.rels><?xml version="1.0" encoding="UTF-8" standalone="yes"?>
<Relationships xmlns="http://schemas.openxmlformats.org/package/2006/relationships"><Relationship Id="rId9" Type="http://schemas.openxmlformats.org/officeDocument/2006/relationships/tags" Target="../tags/tag671.xml"/><Relationship Id="rId8" Type="http://schemas.openxmlformats.org/officeDocument/2006/relationships/tags" Target="../tags/tag670.xml"/><Relationship Id="rId7" Type="http://schemas.openxmlformats.org/officeDocument/2006/relationships/tags" Target="../tags/tag669.xml"/><Relationship Id="rId6" Type="http://schemas.openxmlformats.org/officeDocument/2006/relationships/tags" Target="../tags/tag668.xml"/><Relationship Id="rId5" Type="http://schemas.openxmlformats.org/officeDocument/2006/relationships/tags" Target="../tags/tag667.xml"/><Relationship Id="rId4" Type="http://schemas.openxmlformats.org/officeDocument/2006/relationships/tags" Target="../tags/tag666.xml"/><Relationship Id="rId3" Type="http://schemas.openxmlformats.org/officeDocument/2006/relationships/tags" Target="../tags/tag665.xml"/><Relationship Id="rId2" Type="http://schemas.openxmlformats.org/officeDocument/2006/relationships/tags" Target="../tags/tag664.xml"/><Relationship Id="rId12" Type="http://schemas.openxmlformats.org/officeDocument/2006/relationships/slideLayout" Target="../slideLayouts/slideLayout52.xml"/><Relationship Id="rId11" Type="http://schemas.openxmlformats.org/officeDocument/2006/relationships/tags" Target="../tags/tag673.xml"/><Relationship Id="rId10" Type="http://schemas.openxmlformats.org/officeDocument/2006/relationships/tags" Target="../tags/tag672.xml"/><Relationship Id="rId1" Type="http://schemas.openxmlformats.org/officeDocument/2006/relationships/tags" Target="../tags/tag663.xml"/></Relationships>
</file>

<file path=ppt/slides/_rels/slide34.xml.rels><?xml version="1.0" encoding="UTF-8" standalone="yes"?>
<Relationships xmlns="http://schemas.openxmlformats.org/package/2006/relationships"><Relationship Id="rId9" Type="http://schemas.openxmlformats.org/officeDocument/2006/relationships/tags" Target="../tags/tag682.xml"/><Relationship Id="rId8" Type="http://schemas.openxmlformats.org/officeDocument/2006/relationships/tags" Target="../tags/tag681.xml"/><Relationship Id="rId7" Type="http://schemas.openxmlformats.org/officeDocument/2006/relationships/tags" Target="../tags/tag680.xml"/><Relationship Id="rId6" Type="http://schemas.openxmlformats.org/officeDocument/2006/relationships/tags" Target="../tags/tag679.xml"/><Relationship Id="rId5" Type="http://schemas.openxmlformats.org/officeDocument/2006/relationships/tags" Target="../tags/tag678.xml"/><Relationship Id="rId4" Type="http://schemas.openxmlformats.org/officeDocument/2006/relationships/tags" Target="../tags/tag677.xml"/><Relationship Id="rId3" Type="http://schemas.openxmlformats.org/officeDocument/2006/relationships/tags" Target="../tags/tag676.xml"/><Relationship Id="rId2" Type="http://schemas.openxmlformats.org/officeDocument/2006/relationships/tags" Target="../tags/tag675.xml"/><Relationship Id="rId12" Type="http://schemas.openxmlformats.org/officeDocument/2006/relationships/slideLayout" Target="../slideLayouts/slideLayout52.xml"/><Relationship Id="rId11" Type="http://schemas.openxmlformats.org/officeDocument/2006/relationships/tags" Target="../tags/tag683.xml"/><Relationship Id="rId10" Type="http://schemas.openxmlformats.org/officeDocument/2006/relationships/image" Target="../media/image28.png"/><Relationship Id="rId1" Type="http://schemas.openxmlformats.org/officeDocument/2006/relationships/tags" Target="../tags/tag674.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1.xml"/><Relationship Id="rId2" Type="http://schemas.openxmlformats.org/officeDocument/2006/relationships/tags" Target="../tags/tag685.xml"/><Relationship Id="rId1" Type="http://schemas.openxmlformats.org/officeDocument/2006/relationships/tags" Target="../tags/tag684.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24.xml"/><Relationship Id="rId8" Type="http://schemas.openxmlformats.org/officeDocument/2006/relationships/tags" Target="../tags/tag423.xml"/><Relationship Id="rId7" Type="http://schemas.openxmlformats.org/officeDocument/2006/relationships/tags" Target="../tags/tag422.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2" Type="http://schemas.openxmlformats.org/officeDocument/2006/relationships/slideLayout" Target="../slideLayouts/slideLayout52.xml"/><Relationship Id="rId11" Type="http://schemas.openxmlformats.org/officeDocument/2006/relationships/tags" Target="../tags/tag426.xml"/><Relationship Id="rId10" Type="http://schemas.openxmlformats.org/officeDocument/2006/relationships/tags" Target="../tags/tag425.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9" Type="http://schemas.openxmlformats.org/officeDocument/2006/relationships/tags" Target="../tags/tag435.xml"/><Relationship Id="rId8" Type="http://schemas.openxmlformats.org/officeDocument/2006/relationships/tags" Target="../tags/tag434.xml"/><Relationship Id="rId7" Type="http://schemas.openxmlformats.org/officeDocument/2006/relationships/tags" Target="../tags/tag433.xml"/><Relationship Id="rId6" Type="http://schemas.openxmlformats.org/officeDocument/2006/relationships/tags" Target="../tags/tag432.xml"/><Relationship Id="rId5" Type="http://schemas.openxmlformats.org/officeDocument/2006/relationships/tags" Target="../tags/tag431.xml"/><Relationship Id="rId4" Type="http://schemas.openxmlformats.org/officeDocument/2006/relationships/tags" Target="../tags/tag430.xml"/><Relationship Id="rId3" Type="http://schemas.openxmlformats.org/officeDocument/2006/relationships/tags" Target="../tags/tag429.xml"/><Relationship Id="rId2" Type="http://schemas.openxmlformats.org/officeDocument/2006/relationships/tags" Target="../tags/tag428.xml"/><Relationship Id="rId13" Type="http://schemas.openxmlformats.org/officeDocument/2006/relationships/slideLayout" Target="../slideLayouts/slideLayout52.xml"/><Relationship Id="rId12" Type="http://schemas.openxmlformats.org/officeDocument/2006/relationships/tags" Target="../tags/tag438.xml"/><Relationship Id="rId11" Type="http://schemas.openxmlformats.org/officeDocument/2006/relationships/tags" Target="../tags/tag437.xml"/><Relationship Id="rId10" Type="http://schemas.openxmlformats.org/officeDocument/2006/relationships/tags" Target="../tags/tag436.xml"/><Relationship Id="rId1" Type="http://schemas.openxmlformats.org/officeDocument/2006/relationships/tags" Target="../tags/tag427.xml"/></Relationships>
</file>

<file path=ppt/slides/_rels/slide9.xml.rels><?xml version="1.0" encoding="UTF-8" standalone="yes"?>
<Relationships xmlns="http://schemas.openxmlformats.org/package/2006/relationships"><Relationship Id="rId9" Type="http://schemas.openxmlformats.org/officeDocument/2006/relationships/tags" Target="../tags/tag447.xml"/><Relationship Id="rId8" Type="http://schemas.openxmlformats.org/officeDocument/2006/relationships/tags" Target="../tags/tag446.xml"/><Relationship Id="rId7" Type="http://schemas.openxmlformats.org/officeDocument/2006/relationships/tags" Target="../tags/tag445.xml"/><Relationship Id="rId6" Type="http://schemas.openxmlformats.org/officeDocument/2006/relationships/tags" Target="../tags/tag444.xml"/><Relationship Id="rId5" Type="http://schemas.openxmlformats.org/officeDocument/2006/relationships/tags" Target="../tags/tag443.xml"/><Relationship Id="rId4" Type="http://schemas.openxmlformats.org/officeDocument/2006/relationships/tags" Target="../tags/tag442.xml"/><Relationship Id="rId3" Type="http://schemas.openxmlformats.org/officeDocument/2006/relationships/tags" Target="../tags/tag441.xml"/><Relationship Id="rId2" Type="http://schemas.openxmlformats.org/officeDocument/2006/relationships/tags" Target="../tags/tag440.xml"/><Relationship Id="rId11" Type="http://schemas.openxmlformats.org/officeDocument/2006/relationships/slideLayout" Target="../slideLayouts/slideLayout52.xml"/><Relationship Id="rId10" Type="http://schemas.openxmlformats.org/officeDocument/2006/relationships/tags" Target="../tags/tag448.xml"/><Relationship Id="rId1" Type="http://schemas.openxmlformats.org/officeDocument/2006/relationships/tags" Target="../tags/tag4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项目一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货币与货币制度</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1120548" y="1484238"/>
            <a:ext cx="9898870" cy="4580684"/>
            <a:chOff x="2433" y="2259"/>
            <a:chExt cx="14027" cy="5519"/>
          </a:xfrm>
        </p:grpSpPr>
        <p:sp>
          <p:nvSpPr>
            <p:cNvPr id="114" name="圆角矩形 113"/>
            <p:cNvSpPr/>
            <p:nvPr>
              <p:custDataLst>
                <p:tags r:id="rId1"/>
              </p:custDataLst>
            </p:nvPr>
          </p:nvSpPr>
          <p:spPr>
            <a:xfrm>
              <a:off x="2739" y="2422"/>
              <a:ext cx="13440"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2433" y="2259"/>
              <a:ext cx="761" cy="400"/>
              <a:chOff x="5788" y="3220"/>
              <a:chExt cx="761" cy="400"/>
            </a:xfrm>
          </p:grpSpPr>
          <p:sp>
            <p:nvSpPr>
              <p:cNvPr id="116" name="菱形 115"/>
              <p:cNvSpPr/>
              <p:nvPr>
                <p:custDataLst>
                  <p:tags r:id="rId2"/>
                </p:custDataLst>
              </p:nvPr>
            </p:nvSpPr>
            <p:spPr>
              <a:xfrm>
                <a:off x="5788" y="322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6104" y="322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2443" y="7378"/>
              <a:ext cx="761" cy="400"/>
              <a:chOff x="5798" y="4774"/>
              <a:chExt cx="761" cy="400"/>
            </a:xfrm>
          </p:grpSpPr>
          <p:sp>
            <p:nvSpPr>
              <p:cNvPr id="119" name="菱形 118"/>
              <p:cNvSpPr/>
              <p:nvPr>
                <p:custDataLst>
                  <p:tags r:id="rId4"/>
                </p:custDataLst>
              </p:nvPr>
            </p:nvSpPr>
            <p:spPr>
              <a:xfrm>
                <a:off x="579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611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660" y="7378"/>
              <a:ext cx="776" cy="400"/>
              <a:chOff x="5807" y="4774"/>
              <a:chExt cx="776" cy="400"/>
            </a:xfrm>
          </p:grpSpPr>
          <p:sp>
            <p:nvSpPr>
              <p:cNvPr id="122" name="菱形 121"/>
              <p:cNvSpPr/>
              <p:nvPr>
                <p:custDataLst>
                  <p:tags r:id="rId6"/>
                </p:custDataLst>
              </p:nvPr>
            </p:nvSpPr>
            <p:spPr>
              <a:xfrm>
                <a:off x="5807"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6123"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5699" y="2260"/>
              <a:ext cx="761" cy="400"/>
              <a:chOff x="5783" y="3200"/>
              <a:chExt cx="761" cy="400"/>
            </a:xfrm>
          </p:grpSpPr>
          <p:sp>
            <p:nvSpPr>
              <p:cNvPr id="125" name="菱形 124"/>
              <p:cNvSpPr/>
              <p:nvPr>
                <p:custDataLst>
                  <p:tags r:id="rId8"/>
                </p:custDataLst>
              </p:nvPr>
            </p:nvSpPr>
            <p:spPr>
              <a:xfrm>
                <a:off x="5783"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6099"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三、货币是商品价值形式不断发</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展的结果</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683385" y="1916430"/>
            <a:ext cx="8788400" cy="381190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品是使用价值与价值的辩证统一，因此一切商品都具有两种表现形式：一种是商品使用价值的表现形式即自然形式，如商品的形状、大小、规格、颜色等，它们可以被人们直觉感觉到；另一种是商品价值的表现形式即价值形式，它体现着一定的经济关系，是商品的社会属性，它看不见，摸不着，必须借助人们的抽象力。因此，一种商品的价值，就不能由其自身来表现，只有通过同另一种商品相交换时，才能相对地表现出来。价值的这种相对表现形式，叫作价值形式。在市场经济中，商品的价值是通过商品和货币的交换关系，从而通过商品价格的形式表现出来。在交换的发展过程中，商品的价值表现经历了四种形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517879" y="1485068"/>
            <a:ext cx="11095033" cy="4579854"/>
            <a:chOff x="1579" y="2260"/>
            <a:chExt cx="15722" cy="5518"/>
          </a:xfrm>
        </p:grpSpPr>
        <p:sp>
          <p:nvSpPr>
            <p:cNvPr id="114" name="圆角矩形 113"/>
            <p:cNvSpPr/>
            <p:nvPr>
              <p:custDataLst>
                <p:tags r:id="rId1"/>
              </p:custDataLst>
            </p:nvPr>
          </p:nvSpPr>
          <p:spPr>
            <a:xfrm>
              <a:off x="2158" y="2422"/>
              <a:ext cx="14775"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79" y="7378"/>
              <a:ext cx="789" cy="400"/>
              <a:chOff x="4934" y="4774"/>
              <a:chExt cx="789" cy="400"/>
            </a:xfrm>
          </p:grpSpPr>
          <p:sp>
            <p:nvSpPr>
              <p:cNvPr id="119" name="菱形 118"/>
              <p:cNvSpPr/>
              <p:nvPr>
                <p:custDataLst>
                  <p:tags r:id="rId4"/>
                </p:custDataLst>
              </p:nvPr>
            </p:nvSpPr>
            <p:spPr>
              <a:xfrm>
                <a:off x="527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93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25" y="7378"/>
              <a:ext cx="776" cy="400"/>
              <a:chOff x="4942" y="4774"/>
              <a:chExt cx="776" cy="400"/>
            </a:xfrm>
          </p:grpSpPr>
          <p:sp>
            <p:nvSpPr>
              <p:cNvPr id="122" name="菱形 121"/>
              <p:cNvSpPr/>
              <p:nvPr>
                <p:custDataLst>
                  <p:tags r:id="rId6"/>
                </p:custDataLst>
              </p:nvPr>
            </p:nvSpPr>
            <p:spPr>
              <a:xfrm>
                <a:off x="4942"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58"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63"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三、货币是商品价值形式不断发</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展的结果</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371600" y="1772920"/>
            <a:ext cx="9763125" cy="41001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1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（一）简单的或偶然的价值形式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最初的商品交换只是原始公社之间的偶然的把剩余产品用于交换，因此商品价值的表现也带有偶然的性质。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1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（二）总和的或扩大的价值形式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总和或扩大的价值形式，就是一种商品的价值已不再是偶然地表现在另一种商品上，而是扩大了范围，表现在其他一系列商品上，取得了扩大的相对价值形式。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1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（三）一般价值形式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所谓一般价值形式，简言之就是一切商品的价值都共同表现在从商品世界中分离出来的、充当一般等价物的商品上。</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1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（四）货币形式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货币形式是指一切商品的价值固定地用一种特殊商品来表现的价值形式。</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货币的本质与职能</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517879" y="1485068"/>
            <a:ext cx="11095033" cy="4579854"/>
            <a:chOff x="1579" y="2260"/>
            <a:chExt cx="15722" cy="5518"/>
          </a:xfrm>
        </p:grpSpPr>
        <p:sp>
          <p:nvSpPr>
            <p:cNvPr id="114" name="圆角矩形 113"/>
            <p:cNvSpPr/>
            <p:nvPr>
              <p:custDataLst>
                <p:tags r:id="rId1"/>
              </p:custDataLst>
            </p:nvPr>
          </p:nvSpPr>
          <p:spPr>
            <a:xfrm>
              <a:off x="2158" y="2422"/>
              <a:ext cx="14775"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79" y="7378"/>
              <a:ext cx="789" cy="400"/>
              <a:chOff x="4934" y="4774"/>
              <a:chExt cx="789" cy="400"/>
            </a:xfrm>
          </p:grpSpPr>
          <p:sp>
            <p:nvSpPr>
              <p:cNvPr id="119" name="菱形 118"/>
              <p:cNvSpPr/>
              <p:nvPr>
                <p:custDataLst>
                  <p:tags r:id="rId4"/>
                </p:custDataLst>
              </p:nvPr>
            </p:nvSpPr>
            <p:spPr>
              <a:xfrm>
                <a:off x="527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93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25" y="7378"/>
              <a:ext cx="776" cy="400"/>
              <a:chOff x="4942" y="4774"/>
              <a:chExt cx="776" cy="400"/>
            </a:xfrm>
          </p:grpSpPr>
          <p:sp>
            <p:nvSpPr>
              <p:cNvPr id="122" name="菱形 121"/>
              <p:cNvSpPr/>
              <p:nvPr>
                <p:custDataLst>
                  <p:tags r:id="rId6"/>
                </p:custDataLst>
              </p:nvPr>
            </p:nvSpPr>
            <p:spPr>
              <a:xfrm>
                <a:off x="4942"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58"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一、货币的本质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371600" y="1772920"/>
            <a:ext cx="9763125" cy="41021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（一）货币是固定充当一般等价物的特殊商品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之所以能够充当一般等价物，首先是因为它本身也是商品。同其他商品一样，货币一方面具有使用价值，例如金银可以作为装饰品，也可以作为工业生产的原料等；另一方面具有价值，在它身上凝结着人们的抽象劳动。货币与普通商品存在的这种共性，是货币与其他商品相交换的基础。其次，货币不是普通的商品，而是一种特殊的商品。具体表现在两个方面。</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（二）货币体现一定的社会生产关系</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货币出现以后，商品生产者之间的商品交易以货币为媒介。这种物与物的交换的背后，实质是商品生产者之间不同劳动的交换。</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517879" y="1485068"/>
            <a:ext cx="11095033" cy="4579854"/>
            <a:chOff x="1579" y="2260"/>
            <a:chExt cx="15722" cy="5518"/>
          </a:xfrm>
        </p:grpSpPr>
        <p:sp>
          <p:nvSpPr>
            <p:cNvPr id="114" name="圆角矩形 113"/>
            <p:cNvSpPr/>
            <p:nvPr>
              <p:custDataLst>
                <p:tags r:id="rId1"/>
              </p:custDataLst>
            </p:nvPr>
          </p:nvSpPr>
          <p:spPr>
            <a:xfrm>
              <a:off x="2158" y="2422"/>
              <a:ext cx="14775"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79" y="7378"/>
              <a:ext cx="789" cy="400"/>
              <a:chOff x="4934" y="4774"/>
              <a:chExt cx="789" cy="400"/>
            </a:xfrm>
          </p:grpSpPr>
          <p:sp>
            <p:nvSpPr>
              <p:cNvPr id="119" name="菱形 118"/>
              <p:cNvSpPr/>
              <p:nvPr>
                <p:custDataLst>
                  <p:tags r:id="rId4"/>
                </p:custDataLst>
              </p:nvPr>
            </p:nvSpPr>
            <p:spPr>
              <a:xfrm>
                <a:off x="527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93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25" y="7378"/>
              <a:ext cx="776" cy="400"/>
              <a:chOff x="4942" y="4774"/>
              <a:chExt cx="776" cy="400"/>
            </a:xfrm>
          </p:grpSpPr>
          <p:sp>
            <p:nvSpPr>
              <p:cNvPr id="122" name="菱形 121"/>
              <p:cNvSpPr/>
              <p:nvPr>
                <p:custDataLst>
                  <p:tags r:id="rId6"/>
                </p:custDataLst>
              </p:nvPr>
            </p:nvSpPr>
            <p:spPr>
              <a:xfrm>
                <a:off x="4942"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58"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二、货币的职能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371600" y="1629410"/>
            <a:ext cx="9763125" cy="46697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（一）价值尺度职能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当货币被用以衡量和表现商品的价值时，它就发挥了其价值尺度职能，此时货币是作为计价标准而存在的。</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（二）流通手段职能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当货币充当商品交换中的媒介时，就执行了流通手段的职能。可以说，充当交换媒介是货币最基本的职能。这种以货币为媒介的商品交换，通常称为商品流通。</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（三）贮藏手段职能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当货币由于各种原因退出流通，被持有者当作独立的价值形式和社会财富的一般形式而保存起来处于静止状态时，就执行了贮藏手段职能。</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00000"/>
              </a:lnSpc>
              <a:spcBef>
                <a:spcPts val="755"/>
              </a:spcBef>
              <a:spcAft>
                <a:spcPts val="0"/>
              </a:spcAft>
              <a:buClr>
                <a:srgbClr val="1F4E78"/>
              </a:buClr>
              <a:buSzPct val="120000"/>
              <a:buFont typeface="Wingdings" panose="05000000000000000000" charset="0"/>
            </a:pP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517879" y="1485068"/>
            <a:ext cx="11095033" cy="4579854"/>
            <a:chOff x="1579" y="2260"/>
            <a:chExt cx="15722" cy="5518"/>
          </a:xfrm>
        </p:grpSpPr>
        <p:sp>
          <p:nvSpPr>
            <p:cNvPr id="114" name="圆角矩形 113"/>
            <p:cNvSpPr/>
            <p:nvPr>
              <p:custDataLst>
                <p:tags r:id="rId1"/>
              </p:custDataLst>
            </p:nvPr>
          </p:nvSpPr>
          <p:spPr>
            <a:xfrm>
              <a:off x="2158" y="2422"/>
              <a:ext cx="14775" cy="518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79" y="7378"/>
              <a:ext cx="789" cy="400"/>
              <a:chOff x="4934" y="4774"/>
              <a:chExt cx="789" cy="400"/>
            </a:xfrm>
          </p:grpSpPr>
          <p:sp>
            <p:nvSpPr>
              <p:cNvPr id="119" name="菱形 118"/>
              <p:cNvSpPr/>
              <p:nvPr>
                <p:custDataLst>
                  <p:tags r:id="rId4"/>
                </p:custDataLst>
              </p:nvPr>
            </p:nvSpPr>
            <p:spPr>
              <a:xfrm>
                <a:off x="5278"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934" y="477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25" y="7378"/>
              <a:ext cx="776" cy="400"/>
              <a:chOff x="4942" y="4774"/>
              <a:chExt cx="776" cy="400"/>
            </a:xfrm>
          </p:grpSpPr>
          <p:sp>
            <p:nvSpPr>
              <p:cNvPr id="122" name="菱形 121"/>
              <p:cNvSpPr/>
              <p:nvPr>
                <p:custDataLst>
                  <p:tags r:id="rId6"/>
                </p:custDataLst>
              </p:nvPr>
            </p:nvSpPr>
            <p:spPr>
              <a:xfrm>
                <a:off x="4942"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58"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二、货币的职能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199515" y="1894205"/>
            <a:ext cx="9881870" cy="38385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（五）世界货币职能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当货币在世界市场上因具有普遍接受性而发挥一般等价物作用时就执行世界货币职能。</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货币执行世界货币职能的特点：必须在世界市场上具有普遍接受性并能够发挥价值尺度、流通手段、贮藏手段和支付手段等职能的货币。黄金曾经是世界货币，当今世界货币是信用货币，主要以美元为代表。</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0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货币发挥世界货币职能主要表现在以下几方面。</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0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（1）作为一般的支付手段，用来支付国际收支差额。</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0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（2）作为一般购买手段，进行国际贸易。</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0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（3）作为国际间转移财富的一般手段</a:t>
            </a:r>
            <a:r>
              <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货币流通规律</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763905" y="1568450"/>
            <a:ext cx="5761990" cy="40087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20000"/>
              <a:buFont typeface="Wingdings" panose="05000000000000000000" charset="0"/>
            </a:pPr>
            <a:r>
              <a:rPr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（一）货币流通的概念及形式</a:t>
            </a:r>
            <a:endParaRPr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30000"/>
              </a:lnSpc>
              <a:spcBef>
                <a:spcPts val="1000"/>
              </a:spcBef>
              <a:spcAft>
                <a:spcPts val="0"/>
              </a:spcAft>
              <a:buClr>
                <a:srgbClr val="1F4E78"/>
              </a:buClr>
              <a:buSzPct val="120000"/>
              <a:buFont typeface="Wingdings" panose="05000000000000000000" charset="0"/>
            </a:pPr>
            <a:r>
              <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货币流通是指货币作为流通手段和支付手段所形成的连续不断的运动。货币流通是由商品流通引起的。货币流通中的数量称为货币量，我国的货币量目前划分为以下三个层次。</a:t>
            </a:r>
            <a:endPar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30000"/>
              </a:lnSpc>
              <a:spcBef>
                <a:spcPts val="1000"/>
              </a:spcBef>
              <a:spcAft>
                <a:spcPts val="0"/>
              </a:spcAft>
              <a:buClr>
                <a:srgbClr val="1F4E78"/>
              </a:buClr>
              <a:buSzPct val="120000"/>
              <a:buFont typeface="Wingdings" panose="05000000000000000000" charset="0"/>
            </a:pPr>
            <a:r>
              <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M0= 流通中的现金</a:t>
            </a:r>
            <a:endPar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30000"/>
              </a:lnSpc>
              <a:spcBef>
                <a:spcPts val="1000"/>
              </a:spcBef>
              <a:spcAft>
                <a:spcPts val="0"/>
              </a:spcAft>
              <a:buClr>
                <a:srgbClr val="1F4E78"/>
              </a:buClr>
              <a:buSzPct val="120000"/>
              <a:buFont typeface="Wingdings" panose="05000000000000000000" charset="0"/>
            </a:pPr>
            <a:r>
              <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M1=M0+ 活期存款</a:t>
            </a:r>
            <a:endPar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30000"/>
              </a:lnSpc>
              <a:spcBef>
                <a:spcPts val="1000"/>
              </a:spcBef>
              <a:spcAft>
                <a:spcPts val="0"/>
              </a:spcAft>
              <a:buClr>
                <a:srgbClr val="1F4E78"/>
              </a:buClr>
              <a:buSzPct val="120000"/>
              <a:buFont typeface="Wingdings" panose="05000000000000000000" charset="0"/>
            </a:pPr>
            <a:r>
              <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M2=M1+ 准货币（企业单位定期存款 + 城乡居民储蓄存款 + 证券公司的客户保证金存款 + 其他存款）</a:t>
            </a:r>
            <a:endPar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30000"/>
              </a:lnSpc>
              <a:spcBef>
                <a:spcPts val="1000"/>
              </a:spcBef>
              <a:spcAft>
                <a:spcPts val="0"/>
              </a:spcAft>
              <a:buClr>
                <a:srgbClr val="1F4E78"/>
              </a:buClr>
              <a:buSzPct val="120000"/>
              <a:buFont typeface="Wingdings" panose="05000000000000000000" charset="0"/>
            </a:pPr>
            <a:r>
              <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2020 年 1—11 月我国货币供应量见表 1-1。</a:t>
            </a:r>
            <a:endPar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一、货币流通</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2"/>
          <a:stretch>
            <a:fillRect/>
          </a:stretch>
        </p:blipFill>
        <p:spPr>
          <a:xfrm>
            <a:off x="6744335" y="2062480"/>
            <a:ext cx="5114925" cy="2733675"/>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95010" y="1485068"/>
            <a:ext cx="10929193" cy="4219641"/>
            <a:chOff x="1830" y="2260"/>
            <a:chExt cx="15487" cy="5084"/>
          </a:xfrm>
        </p:grpSpPr>
        <p:sp>
          <p:nvSpPr>
            <p:cNvPr id="114" name="圆角矩形 113"/>
            <p:cNvSpPr/>
            <p:nvPr>
              <p:custDataLst>
                <p:tags r:id="rId1"/>
              </p:custDataLst>
            </p:nvPr>
          </p:nvSpPr>
          <p:spPr>
            <a:xfrm>
              <a:off x="2158" y="2422"/>
              <a:ext cx="14775" cy="476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30" y="6944"/>
              <a:ext cx="751" cy="400"/>
              <a:chOff x="5185" y="4340"/>
              <a:chExt cx="751" cy="400"/>
            </a:xfrm>
          </p:grpSpPr>
          <p:sp>
            <p:nvSpPr>
              <p:cNvPr id="119" name="菱形 118"/>
              <p:cNvSpPr/>
              <p:nvPr>
                <p:custDataLst>
                  <p:tags r:id="rId4"/>
                </p:custDataLst>
              </p:nvPr>
            </p:nvSpPr>
            <p:spPr>
              <a:xfrm>
                <a:off x="5491" y="434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85" y="434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41" y="6944"/>
              <a:ext cx="776" cy="400"/>
              <a:chOff x="4926" y="4340"/>
              <a:chExt cx="776" cy="400"/>
            </a:xfrm>
          </p:grpSpPr>
          <p:sp>
            <p:nvSpPr>
              <p:cNvPr id="122" name="菱形 121"/>
              <p:cNvSpPr/>
              <p:nvPr>
                <p:custDataLst>
                  <p:tags r:id="rId6"/>
                </p:custDataLst>
              </p:nvPr>
            </p:nvSpPr>
            <p:spPr>
              <a:xfrm>
                <a:off x="4926" y="4340"/>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42" y="4340"/>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一、货币流通</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398905" y="2007870"/>
            <a:ext cx="9586595" cy="31743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（二）货币流通的形式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流通有现金流通和非现金流通两种形式。我国习惯上把纸币与铸币的流通称为现金流通。非现金流通又叫转账结算，是存款货币流通，它是指各企业单位或个人在银行存款的基础上，通过在银行存款的账户上划转款项的办法进行的货币收付活动。以转账结算方式进行的存款货币流通，是我国货币流通的主要形式，也是当代世界各国货币流通的主要形式。</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现金流通与转账结算同属于广义货币流通范围，两者之间既有区别又有联系。</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95010" y="1485068"/>
            <a:ext cx="10929193" cy="4219641"/>
            <a:chOff x="1830" y="2260"/>
            <a:chExt cx="15487" cy="5084"/>
          </a:xfrm>
        </p:grpSpPr>
        <p:sp>
          <p:nvSpPr>
            <p:cNvPr id="114" name="圆角矩形 113"/>
            <p:cNvSpPr/>
            <p:nvPr>
              <p:custDataLst>
                <p:tags r:id="rId1"/>
              </p:custDataLst>
            </p:nvPr>
          </p:nvSpPr>
          <p:spPr>
            <a:xfrm>
              <a:off x="2158" y="2422"/>
              <a:ext cx="14775" cy="476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30" y="6944"/>
              <a:ext cx="751" cy="400"/>
              <a:chOff x="5185" y="4340"/>
              <a:chExt cx="751" cy="400"/>
            </a:xfrm>
          </p:grpSpPr>
          <p:sp>
            <p:nvSpPr>
              <p:cNvPr id="119" name="菱形 118"/>
              <p:cNvSpPr/>
              <p:nvPr>
                <p:custDataLst>
                  <p:tags r:id="rId4"/>
                </p:custDataLst>
              </p:nvPr>
            </p:nvSpPr>
            <p:spPr>
              <a:xfrm>
                <a:off x="5491" y="434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85" y="434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41" y="6944"/>
              <a:ext cx="776" cy="400"/>
              <a:chOff x="4926" y="4340"/>
              <a:chExt cx="776" cy="400"/>
            </a:xfrm>
          </p:grpSpPr>
          <p:sp>
            <p:nvSpPr>
              <p:cNvPr id="122" name="菱形 121"/>
              <p:cNvSpPr/>
              <p:nvPr>
                <p:custDataLst>
                  <p:tags r:id="rId6"/>
                </p:custDataLst>
              </p:nvPr>
            </p:nvSpPr>
            <p:spPr>
              <a:xfrm>
                <a:off x="4926" y="4340"/>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42" y="4340"/>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二、货币流通规律</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4" name="组合 3"/>
          <p:cNvGrpSpPr/>
          <p:nvPr/>
        </p:nvGrpSpPr>
        <p:grpSpPr>
          <a:xfrm>
            <a:off x="1398905" y="2007870"/>
            <a:ext cx="9585960" cy="3270250"/>
            <a:chOff x="2203" y="3162"/>
            <a:chExt cx="15096" cy="5150"/>
          </a:xfrm>
        </p:grpSpPr>
        <p:sp>
          <p:nvSpPr>
            <p:cNvPr id="2" name="Title 6"/>
            <p:cNvSpPr txBox="1"/>
            <p:nvPr>
              <p:custDataLst>
                <p:tags r:id="rId10"/>
              </p:custDataLst>
            </p:nvPr>
          </p:nvSpPr>
          <p:spPr>
            <a:xfrm>
              <a:off x="2203" y="3162"/>
              <a:ext cx="15097" cy="5151"/>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（一）金属货币流通规律</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当货币作为流通手段时，其必要量用公式表示为：</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决定流通中货币必要量的因素首先取决于待实现的商品价格总额，同时也取决于货币流通速度。由于待实现的商品价格总额等于商品价格和商品数量的乘积，因此，实际上流通中货币必要量是由商品价格、商品数量和货币流通速度三个因素所决定的。在其他条件不变的情况下，流通中货币必要量与商品价格总额成正比，与货币流通速度成反比。</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3" name="图片 2"/>
            <p:cNvPicPr>
              <a:picLocks noChangeAspect="1"/>
            </p:cNvPicPr>
            <p:nvPr/>
          </p:nvPicPr>
          <p:blipFill>
            <a:blip r:embed="rId11"/>
            <a:stretch>
              <a:fillRect/>
            </a:stretch>
          </p:blipFill>
          <p:spPr>
            <a:xfrm>
              <a:off x="7445" y="4719"/>
              <a:ext cx="5760" cy="840"/>
            </a:xfrm>
            <a:prstGeom prst="rect">
              <a:avLst/>
            </a:prstGeom>
          </p:spPr>
        </p:pic>
      </p:grpSp>
    </p:spTree>
    <p:custDataLst>
      <p:tags r:id="rId12"/>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95010" y="1485068"/>
            <a:ext cx="10929193" cy="4219641"/>
            <a:chOff x="1830" y="2260"/>
            <a:chExt cx="15487" cy="5084"/>
          </a:xfrm>
        </p:grpSpPr>
        <p:sp>
          <p:nvSpPr>
            <p:cNvPr id="114" name="圆角矩形 113"/>
            <p:cNvSpPr/>
            <p:nvPr>
              <p:custDataLst>
                <p:tags r:id="rId1"/>
              </p:custDataLst>
            </p:nvPr>
          </p:nvSpPr>
          <p:spPr>
            <a:xfrm>
              <a:off x="2158" y="2422"/>
              <a:ext cx="14775" cy="476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30" y="6944"/>
              <a:ext cx="751" cy="400"/>
              <a:chOff x="5185" y="4340"/>
              <a:chExt cx="751" cy="400"/>
            </a:xfrm>
          </p:grpSpPr>
          <p:sp>
            <p:nvSpPr>
              <p:cNvPr id="119" name="菱形 118"/>
              <p:cNvSpPr/>
              <p:nvPr>
                <p:custDataLst>
                  <p:tags r:id="rId4"/>
                </p:custDataLst>
              </p:nvPr>
            </p:nvSpPr>
            <p:spPr>
              <a:xfrm>
                <a:off x="5491" y="434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85" y="434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41" y="6944"/>
              <a:ext cx="776" cy="400"/>
              <a:chOff x="4926" y="4340"/>
              <a:chExt cx="776" cy="400"/>
            </a:xfrm>
          </p:grpSpPr>
          <p:sp>
            <p:nvSpPr>
              <p:cNvPr id="122" name="菱形 121"/>
              <p:cNvSpPr/>
              <p:nvPr>
                <p:custDataLst>
                  <p:tags r:id="rId6"/>
                </p:custDataLst>
              </p:nvPr>
            </p:nvSpPr>
            <p:spPr>
              <a:xfrm>
                <a:off x="4926" y="4340"/>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42" y="4340"/>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二、货币流通规律</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6" name="组合 5"/>
          <p:cNvGrpSpPr/>
          <p:nvPr/>
        </p:nvGrpSpPr>
        <p:grpSpPr>
          <a:xfrm>
            <a:off x="1763395" y="1988820"/>
            <a:ext cx="8571230" cy="2534285"/>
            <a:chOff x="2777" y="3132"/>
            <a:chExt cx="13498" cy="3991"/>
          </a:xfrm>
        </p:grpSpPr>
        <p:sp>
          <p:nvSpPr>
            <p:cNvPr id="2" name="Title 6"/>
            <p:cNvSpPr txBox="1"/>
            <p:nvPr>
              <p:custDataLst>
                <p:tags r:id="rId10"/>
              </p:custDataLst>
            </p:nvPr>
          </p:nvSpPr>
          <p:spPr>
            <a:xfrm>
              <a:off x="2777" y="3132"/>
              <a:ext cx="13498" cy="2077"/>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但当货币执行了支付手段职能时，由于赊销商品不需要支付货币、债权债务关系会相互抵销等因素，都会影响一定时期内对货币流通的需要量，这时货币流通规律的公式为：</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5" name="图片 4"/>
            <p:cNvPicPr>
              <a:picLocks noChangeAspect="1"/>
            </p:cNvPicPr>
            <p:nvPr/>
          </p:nvPicPr>
          <p:blipFill>
            <a:blip r:embed="rId11"/>
            <a:stretch>
              <a:fillRect/>
            </a:stretch>
          </p:blipFill>
          <p:spPr>
            <a:xfrm>
              <a:off x="4724" y="6193"/>
              <a:ext cx="10260" cy="930"/>
            </a:xfrm>
            <a:prstGeom prst="rect">
              <a:avLst/>
            </a:prstGeom>
          </p:spPr>
        </p:pic>
      </p:grpSp>
    </p:spTree>
    <p:custDataLst>
      <p:tags r:id="rId12"/>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95010" y="1485068"/>
            <a:ext cx="10929193" cy="4219641"/>
            <a:chOff x="1830" y="2260"/>
            <a:chExt cx="15487" cy="5084"/>
          </a:xfrm>
        </p:grpSpPr>
        <p:sp>
          <p:nvSpPr>
            <p:cNvPr id="114" name="圆角矩形 113"/>
            <p:cNvSpPr/>
            <p:nvPr>
              <p:custDataLst>
                <p:tags r:id="rId1"/>
              </p:custDataLst>
            </p:nvPr>
          </p:nvSpPr>
          <p:spPr>
            <a:xfrm>
              <a:off x="2158" y="2422"/>
              <a:ext cx="14775" cy="476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30" y="6944"/>
              <a:ext cx="751" cy="400"/>
              <a:chOff x="5185" y="4340"/>
              <a:chExt cx="751" cy="400"/>
            </a:xfrm>
          </p:grpSpPr>
          <p:sp>
            <p:nvSpPr>
              <p:cNvPr id="119" name="菱形 118"/>
              <p:cNvSpPr/>
              <p:nvPr>
                <p:custDataLst>
                  <p:tags r:id="rId4"/>
                </p:custDataLst>
              </p:nvPr>
            </p:nvSpPr>
            <p:spPr>
              <a:xfrm>
                <a:off x="5491" y="434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85" y="434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41" y="6944"/>
              <a:ext cx="776" cy="400"/>
              <a:chOff x="4926" y="4340"/>
              <a:chExt cx="776" cy="400"/>
            </a:xfrm>
          </p:grpSpPr>
          <p:sp>
            <p:nvSpPr>
              <p:cNvPr id="122" name="菱形 121"/>
              <p:cNvSpPr/>
              <p:nvPr>
                <p:custDataLst>
                  <p:tags r:id="rId6"/>
                </p:custDataLst>
              </p:nvPr>
            </p:nvSpPr>
            <p:spPr>
              <a:xfrm>
                <a:off x="4926" y="4340"/>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42" y="4340"/>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二、货币流通规律</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6" name="组合 5"/>
          <p:cNvGrpSpPr/>
          <p:nvPr/>
        </p:nvGrpSpPr>
        <p:grpSpPr>
          <a:xfrm>
            <a:off x="1398905" y="2007870"/>
            <a:ext cx="9585960" cy="3077210"/>
            <a:chOff x="2203" y="3162"/>
            <a:chExt cx="15096" cy="4846"/>
          </a:xfrm>
        </p:grpSpPr>
        <p:sp>
          <p:nvSpPr>
            <p:cNvPr id="2" name="Title 6"/>
            <p:cNvSpPr txBox="1"/>
            <p:nvPr>
              <p:custDataLst>
                <p:tags r:id="rId10"/>
              </p:custDataLst>
            </p:nvPr>
          </p:nvSpPr>
          <p:spPr>
            <a:xfrm>
              <a:off x="2203" y="3162"/>
              <a:ext cx="15097" cy="3538"/>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（二）纸币流通规律</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由于纸币具有不同于金属货币的特殊性质，因而决定了纸币流通具有特殊的运动规律。纸币流通的特殊规律只能从纸币是金属的代表这种关系中产生。由于纸币是金属货币的符号和代表，因此，它在流通中的需要量是由金属货币必要量来决定的。纸币流通规律就是纸币发行量决定于流通中必需的金属货币量的规律。用公式表示就是：</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5" name="图片 4"/>
            <p:cNvPicPr>
              <a:picLocks noChangeAspect="1"/>
            </p:cNvPicPr>
            <p:nvPr/>
          </p:nvPicPr>
          <p:blipFill>
            <a:blip r:embed="rId11"/>
            <a:stretch>
              <a:fillRect/>
            </a:stretch>
          </p:blipFill>
          <p:spPr>
            <a:xfrm>
              <a:off x="6538" y="7214"/>
              <a:ext cx="5895" cy="795"/>
            </a:xfrm>
            <a:prstGeom prst="rect">
              <a:avLst/>
            </a:prstGeom>
          </p:spPr>
        </p:pic>
      </p:grpSp>
    </p:spTree>
    <p:custDataLst>
      <p:tags r:id="rId12"/>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任务四</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货币制度</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95010" y="1485068"/>
            <a:ext cx="10929193" cy="4219641"/>
            <a:chOff x="1830" y="2260"/>
            <a:chExt cx="15487" cy="5084"/>
          </a:xfrm>
        </p:grpSpPr>
        <p:sp>
          <p:nvSpPr>
            <p:cNvPr id="114" name="圆角矩形 113"/>
            <p:cNvSpPr/>
            <p:nvPr>
              <p:custDataLst>
                <p:tags r:id="rId1"/>
              </p:custDataLst>
            </p:nvPr>
          </p:nvSpPr>
          <p:spPr>
            <a:xfrm>
              <a:off x="2158" y="2422"/>
              <a:ext cx="14775" cy="476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30" y="6944"/>
              <a:ext cx="751" cy="400"/>
              <a:chOff x="5185" y="4340"/>
              <a:chExt cx="751" cy="400"/>
            </a:xfrm>
          </p:grpSpPr>
          <p:sp>
            <p:nvSpPr>
              <p:cNvPr id="119" name="菱形 118"/>
              <p:cNvSpPr/>
              <p:nvPr>
                <p:custDataLst>
                  <p:tags r:id="rId4"/>
                </p:custDataLst>
              </p:nvPr>
            </p:nvSpPr>
            <p:spPr>
              <a:xfrm>
                <a:off x="5491" y="434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85" y="434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41" y="6944"/>
              <a:ext cx="776" cy="400"/>
              <a:chOff x="4926" y="4340"/>
              <a:chExt cx="776" cy="400"/>
            </a:xfrm>
          </p:grpSpPr>
          <p:sp>
            <p:nvSpPr>
              <p:cNvPr id="122" name="菱形 121"/>
              <p:cNvSpPr/>
              <p:nvPr>
                <p:custDataLst>
                  <p:tags r:id="rId6"/>
                </p:custDataLst>
              </p:nvPr>
            </p:nvSpPr>
            <p:spPr>
              <a:xfrm>
                <a:off x="4926" y="4340"/>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42" y="4340"/>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一、货币制度的构成要素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715135" y="2132330"/>
            <a:ext cx="8921750" cy="27590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货币制度，简称“币制”，它是一个国家或一个经济区域以法律形式规定的该国或该地区货币流通的结构、体系和组织形式。一国的货币制度反映着该国对货币的管理和控制情况。</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货币制度的目的是保证货币和货币流通的稳定，使之能够正常地发挥各种职能。合理的货币制度对于经济发展起着促进作用，相反，则严重阻碍经济运行。</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货币制度的基本内容包括以下方面。</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60640" y="1515548"/>
            <a:ext cx="10869208" cy="4867859"/>
            <a:chOff x="1923" y="2260"/>
            <a:chExt cx="15402" cy="5865"/>
          </a:xfrm>
        </p:grpSpPr>
        <p:sp>
          <p:nvSpPr>
            <p:cNvPr id="114" name="圆角矩形 113"/>
            <p:cNvSpPr/>
            <p:nvPr>
              <p:custDataLst>
                <p:tags r:id="rId1"/>
              </p:custDataLst>
            </p:nvPr>
          </p:nvSpPr>
          <p:spPr>
            <a:xfrm>
              <a:off x="2158" y="2422"/>
              <a:ext cx="14775" cy="5551"/>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923" y="7725"/>
              <a:ext cx="658" cy="400"/>
              <a:chOff x="5278" y="5121"/>
              <a:chExt cx="658" cy="400"/>
            </a:xfrm>
          </p:grpSpPr>
          <p:sp>
            <p:nvSpPr>
              <p:cNvPr id="119" name="菱形 118"/>
              <p:cNvSpPr/>
              <p:nvPr>
                <p:custDataLst>
                  <p:tags r:id="rId4"/>
                </p:custDataLst>
              </p:nvPr>
            </p:nvSpPr>
            <p:spPr>
              <a:xfrm>
                <a:off x="5491" y="51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78" y="51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55" y="7725"/>
              <a:ext cx="770" cy="400"/>
              <a:chOff x="4918" y="5121"/>
              <a:chExt cx="770" cy="400"/>
            </a:xfrm>
          </p:grpSpPr>
          <p:sp>
            <p:nvSpPr>
              <p:cNvPr id="122" name="菱形 121"/>
              <p:cNvSpPr/>
              <p:nvPr>
                <p:custDataLst>
                  <p:tags r:id="rId6"/>
                </p:custDataLst>
              </p:nvPr>
            </p:nvSpPr>
            <p:spPr>
              <a:xfrm>
                <a:off x="4918" y="512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34" y="512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一、货币制度的构成要素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398905" y="1772920"/>
            <a:ext cx="9586595" cy="42957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（一）货币币材的确定</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货币币材是指国家规定以什么材料制作货币，币材可以是一种材料，也可以是各种材料，可能是金属材料，也可能是非金属材料。</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（二）货币单位的确定</a:t>
            </a:r>
            <a:endPar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pc="15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货币单位是国家法定的货币计量单位。货币单位规定了货币单位的名称和每一货币单位所含货币金属的重量，即规定货币单位的值。</a:t>
            </a:r>
            <a:endParaRPr lang="zh-CN" altLang="en-US" sz="1800" spc="15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（三）本位币与辅币的铸造、发行与流通程序</a:t>
            </a:r>
            <a:endPar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pc="15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货币单位是国家法定的货币计量单位。货币单位规定了货币单位的名称和每一货币单位所含货币金属的重量，即规定货币单位的值</a:t>
            </a:r>
            <a:endParaRPr lang="zh-CN" altLang="en-US" sz="1800" spc="15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60640" y="1515548"/>
            <a:ext cx="10869208" cy="4867859"/>
            <a:chOff x="1923" y="2260"/>
            <a:chExt cx="15402" cy="5865"/>
          </a:xfrm>
        </p:grpSpPr>
        <p:sp>
          <p:nvSpPr>
            <p:cNvPr id="114" name="圆角矩形 113"/>
            <p:cNvSpPr/>
            <p:nvPr>
              <p:custDataLst>
                <p:tags r:id="rId1"/>
              </p:custDataLst>
            </p:nvPr>
          </p:nvSpPr>
          <p:spPr>
            <a:xfrm>
              <a:off x="2158" y="2422"/>
              <a:ext cx="14775" cy="5551"/>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923" y="2260"/>
              <a:ext cx="761" cy="400"/>
              <a:chOff x="5278" y="3221"/>
              <a:chExt cx="761" cy="400"/>
            </a:xfrm>
          </p:grpSpPr>
          <p:sp>
            <p:nvSpPr>
              <p:cNvPr id="116" name="菱形 115"/>
              <p:cNvSpPr/>
              <p:nvPr>
                <p:custDataLst>
                  <p:tags r:id="rId2"/>
                </p:custDataLst>
              </p:nvPr>
            </p:nvSpPr>
            <p:spPr>
              <a:xfrm>
                <a:off x="5278" y="32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94" y="32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923" y="7725"/>
              <a:ext cx="658" cy="400"/>
              <a:chOff x="5278" y="5121"/>
              <a:chExt cx="658" cy="400"/>
            </a:xfrm>
          </p:grpSpPr>
          <p:sp>
            <p:nvSpPr>
              <p:cNvPr id="119" name="菱形 118"/>
              <p:cNvSpPr/>
              <p:nvPr>
                <p:custDataLst>
                  <p:tags r:id="rId4"/>
                </p:custDataLst>
              </p:nvPr>
            </p:nvSpPr>
            <p:spPr>
              <a:xfrm>
                <a:off x="5491" y="51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78" y="51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55" y="7725"/>
              <a:ext cx="770" cy="400"/>
              <a:chOff x="4918" y="5121"/>
              <a:chExt cx="770" cy="400"/>
            </a:xfrm>
          </p:grpSpPr>
          <p:sp>
            <p:nvSpPr>
              <p:cNvPr id="122" name="菱形 121"/>
              <p:cNvSpPr/>
              <p:nvPr>
                <p:custDataLst>
                  <p:tags r:id="rId6"/>
                </p:custDataLst>
              </p:nvPr>
            </p:nvSpPr>
            <p:spPr>
              <a:xfrm>
                <a:off x="4918" y="512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34" y="512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412" y="2260"/>
              <a:ext cx="761" cy="400"/>
              <a:chOff x="5070" y="3200"/>
              <a:chExt cx="761" cy="400"/>
            </a:xfrm>
          </p:grpSpPr>
          <p:sp>
            <p:nvSpPr>
              <p:cNvPr id="125" name="菱形 124"/>
              <p:cNvSpPr/>
              <p:nvPr>
                <p:custDataLst>
                  <p:tags r:id="rId8"/>
                </p:custDataLst>
              </p:nvPr>
            </p:nvSpPr>
            <p:spPr>
              <a:xfrm>
                <a:off x="5070" y="32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386" y="32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一、货币制度的构成要素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343660" y="1949450"/>
            <a:ext cx="9427845" cy="41021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（四）银行券与纸币发行和流通程序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随着经济的发展，金属货币已经不能满足商品流通对流通手段和支付手段的需要，于是出现了纸币和银行券等信用货币。银行券是在商业信用基础上由银行开出的用来贴现商业汇票的一种银行票据，具有兑换性质，即持有者可随时用它向发行的银行兑换金属货币。</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（五）金准备制度</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国家的金准备又称黄金储备，它是指国家所拥有的金银条块和金铸币总额，必须集中于中央银行或国库。在金属货币制度下，它是一个国家货币稳定与否的重要因素，金银是货币发行准备。</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95010" y="1772843"/>
            <a:ext cx="10934132" cy="4003845"/>
            <a:chOff x="1830" y="2570"/>
            <a:chExt cx="15494" cy="4824"/>
          </a:xfrm>
        </p:grpSpPr>
        <p:sp>
          <p:nvSpPr>
            <p:cNvPr id="114" name="圆角矩形 113"/>
            <p:cNvSpPr/>
            <p:nvPr>
              <p:custDataLst>
                <p:tags r:id="rId1"/>
              </p:custDataLst>
            </p:nvPr>
          </p:nvSpPr>
          <p:spPr>
            <a:xfrm>
              <a:off x="2158" y="2852"/>
              <a:ext cx="14775" cy="4398"/>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2570"/>
              <a:ext cx="761" cy="400"/>
              <a:chOff x="5198" y="3531"/>
              <a:chExt cx="761" cy="400"/>
            </a:xfrm>
          </p:grpSpPr>
          <p:sp>
            <p:nvSpPr>
              <p:cNvPr id="116" name="菱形 115"/>
              <p:cNvSpPr/>
              <p:nvPr>
                <p:custDataLst>
                  <p:tags r:id="rId2"/>
                </p:custDataLst>
              </p:nvPr>
            </p:nvSpPr>
            <p:spPr>
              <a:xfrm>
                <a:off x="5198" y="353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14" y="353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30" y="6994"/>
              <a:ext cx="751" cy="400"/>
              <a:chOff x="5185" y="4390"/>
              <a:chExt cx="751" cy="400"/>
            </a:xfrm>
          </p:grpSpPr>
          <p:sp>
            <p:nvSpPr>
              <p:cNvPr id="119" name="菱形 118"/>
              <p:cNvSpPr/>
              <p:nvPr>
                <p:custDataLst>
                  <p:tags r:id="rId4"/>
                </p:custDataLst>
              </p:nvPr>
            </p:nvSpPr>
            <p:spPr>
              <a:xfrm>
                <a:off x="5491" y="439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85" y="439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54" y="6994"/>
              <a:ext cx="770" cy="400"/>
              <a:chOff x="4919" y="4390"/>
              <a:chExt cx="770" cy="400"/>
            </a:xfrm>
          </p:grpSpPr>
          <p:sp>
            <p:nvSpPr>
              <p:cNvPr id="122" name="菱形 121"/>
              <p:cNvSpPr/>
              <p:nvPr>
                <p:custDataLst>
                  <p:tags r:id="rId6"/>
                </p:custDataLst>
              </p:nvPr>
            </p:nvSpPr>
            <p:spPr>
              <a:xfrm>
                <a:off x="4919" y="4390"/>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35" y="4390"/>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62" y="2656"/>
              <a:ext cx="761" cy="400"/>
              <a:chOff x="4920" y="3596"/>
              <a:chExt cx="761" cy="400"/>
            </a:xfrm>
          </p:grpSpPr>
          <p:sp>
            <p:nvSpPr>
              <p:cNvPr id="125" name="菱形 124"/>
              <p:cNvSpPr/>
              <p:nvPr>
                <p:custDataLst>
                  <p:tags r:id="rId8"/>
                </p:custDataLst>
              </p:nvPr>
            </p:nvSpPr>
            <p:spPr>
              <a:xfrm>
                <a:off x="4920" y="359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36" y="359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二、货币制度的演变</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487805" y="2492375"/>
            <a:ext cx="4284980" cy="25654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货币制度是一种社会经济制度，它经历了一个不断发展和演进的过程。纵观世界各国货币制度的演变过程，货币制度主要经历了银本位制、金银复本位制、金本位制和当今不兑换的纸币本位制度（图 1-1）。</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3" name="图片 2"/>
          <p:cNvPicPr>
            <a:picLocks noChangeAspect="1"/>
          </p:cNvPicPr>
          <p:nvPr/>
        </p:nvPicPr>
        <p:blipFill>
          <a:blip r:embed="rId11"/>
          <a:stretch>
            <a:fillRect/>
          </a:stretch>
        </p:blipFill>
        <p:spPr>
          <a:xfrm>
            <a:off x="5951855" y="2708910"/>
            <a:ext cx="5133975" cy="2228850"/>
          </a:xfrm>
          <a:prstGeom prst="rect">
            <a:avLst/>
          </a:prstGeom>
        </p:spPr>
      </p:pic>
    </p:spTree>
    <p:custDataLst>
      <p:tags r:id="rId12"/>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700635"/>
            <a:ext cx="10922841" cy="4291850"/>
            <a:chOff x="1843" y="2483"/>
            <a:chExt cx="15478" cy="5171"/>
          </a:xfrm>
        </p:grpSpPr>
        <p:sp>
          <p:nvSpPr>
            <p:cNvPr id="114" name="圆角矩形 113"/>
            <p:cNvSpPr/>
            <p:nvPr>
              <p:custDataLst>
                <p:tags r:id="rId1"/>
              </p:custDataLst>
            </p:nvPr>
          </p:nvSpPr>
          <p:spPr>
            <a:xfrm>
              <a:off x="2158" y="2754"/>
              <a:ext cx="14775" cy="474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2516"/>
              <a:ext cx="761" cy="400"/>
              <a:chOff x="5198" y="3477"/>
              <a:chExt cx="761" cy="400"/>
            </a:xfrm>
          </p:grpSpPr>
          <p:sp>
            <p:nvSpPr>
              <p:cNvPr id="116" name="菱形 115"/>
              <p:cNvSpPr/>
              <p:nvPr>
                <p:custDataLst>
                  <p:tags r:id="rId2"/>
                </p:custDataLst>
              </p:nvPr>
            </p:nvSpPr>
            <p:spPr>
              <a:xfrm>
                <a:off x="5198" y="347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14" y="347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254"/>
              <a:ext cx="760" cy="400"/>
              <a:chOff x="5198" y="4650"/>
              <a:chExt cx="760" cy="400"/>
            </a:xfrm>
          </p:grpSpPr>
          <p:sp>
            <p:nvSpPr>
              <p:cNvPr id="119" name="菱形 118"/>
              <p:cNvSpPr/>
              <p:nvPr>
                <p:custDataLst>
                  <p:tags r:id="rId4"/>
                </p:custDataLst>
              </p:nvPr>
            </p:nvSpPr>
            <p:spPr>
              <a:xfrm>
                <a:off x="5513" y="465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65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479" y="7254"/>
              <a:ext cx="770" cy="400"/>
              <a:chOff x="4994" y="4650"/>
              <a:chExt cx="770" cy="400"/>
            </a:xfrm>
          </p:grpSpPr>
          <p:sp>
            <p:nvSpPr>
              <p:cNvPr id="122" name="菱形 121"/>
              <p:cNvSpPr/>
              <p:nvPr>
                <p:custDataLst>
                  <p:tags r:id="rId6"/>
                </p:custDataLst>
              </p:nvPr>
            </p:nvSpPr>
            <p:spPr>
              <a:xfrm>
                <a:off x="4994" y="4650"/>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310" y="4650"/>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26" y="2483"/>
              <a:ext cx="695" cy="433"/>
              <a:chOff x="4922" y="3423"/>
              <a:chExt cx="695" cy="433"/>
            </a:xfrm>
          </p:grpSpPr>
          <p:sp>
            <p:nvSpPr>
              <p:cNvPr id="125" name="菱形 124"/>
              <p:cNvSpPr/>
              <p:nvPr>
                <p:custDataLst>
                  <p:tags r:id="rId8"/>
                </p:custDataLst>
              </p:nvPr>
            </p:nvSpPr>
            <p:spPr>
              <a:xfrm>
                <a:off x="4922" y="345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72" y="342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二、货币制度的演变</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604010" y="2060575"/>
            <a:ext cx="8983980" cy="3493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（一）银本位制</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银本位制是以白银作为本位币币材的一种货币制度。银本位制是历史上最早的、最为悠久的货币制度，产生于货币制度萌芽的中世纪。由于当时商品经济不发达，商品交易主要是小额交易，白银价值较黄金低，适合这种交易的需要。银本位制主要存在于当时经济较为落后的印度、中国、墨西哥和日本等国家。其主要内容包括：以白银作为本位币币材，银币具有无限法偿能力；银币是足值货币，其价值与其所含白银的价值相等；银币可自由铸造，银币代表物可自由兑换银币；白银和银币可以自由输出输入。</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700635"/>
            <a:ext cx="10922841" cy="4291850"/>
            <a:chOff x="1843" y="2483"/>
            <a:chExt cx="15478" cy="5171"/>
          </a:xfrm>
        </p:grpSpPr>
        <p:sp>
          <p:nvSpPr>
            <p:cNvPr id="114" name="圆角矩形 113"/>
            <p:cNvSpPr/>
            <p:nvPr>
              <p:custDataLst>
                <p:tags r:id="rId1"/>
              </p:custDataLst>
            </p:nvPr>
          </p:nvSpPr>
          <p:spPr>
            <a:xfrm>
              <a:off x="2158" y="2754"/>
              <a:ext cx="14775" cy="474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2516"/>
              <a:ext cx="761" cy="400"/>
              <a:chOff x="5198" y="3477"/>
              <a:chExt cx="761" cy="400"/>
            </a:xfrm>
          </p:grpSpPr>
          <p:sp>
            <p:nvSpPr>
              <p:cNvPr id="116" name="菱形 115"/>
              <p:cNvSpPr/>
              <p:nvPr>
                <p:custDataLst>
                  <p:tags r:id="rId2"/>
                </p:custDataLst>
              </p:nvPr>
            </p:nvSpPr>
            <p:spPr>
              <a:xfrm>
                <a:off x="5198" y="347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14" y="347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254"/>
              <a:ext cx="760" cy="400"/>
              <a:chOff x="5198" y="4650"/>
              <a:chExt cx="760" cy="400"/>
            </a:xfrm>
          </p:grpSpPr>
          <p:sp>
            <p:nvSpPr>
              <p:cNvPr id="119" name="菱形 118"/>
              <p:cNvSpPr/>
              <p:nvPr>
                <p:custDataLst>
                  <p:tags r:id="rId4"/>
                </p:custDataLst>
              </p:nvPr>
            </p:nvSpPr>
            <p:spPr>
              <a:xfrm>
                <a:off x="5513" y="465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65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479" y="7254"/>
              <a:ext cx="770" cy="400"/>
              <a:chOff x="4994" y="4650"/>
              <a:chExt cx="770" cy="400"/>
            </a:xfrm>
          </p:grpSpPr>
          <p:sp>
            <p:nvSpPr>
              <p:cNvPr id="122" name="菱形 121"/>
              <p:cNvSpPr/>
              <p:nvPr>
                <p:custDataLst>
                  <p:tags r:id="rId6"/>
                </p:custDataLst>
              </p:nvPr>
            </p:nvSpPr>
            <p:spPr>
              <a:xfrm>
                <a:off x="4994" y="4650"/>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310" y="4650"/>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26" y="2483"/>
              <a:ext cx="695" cy="433"/>
              <a:chOff x="4922" y="3423"/>
              <a:chExt cx="695" cy="433"/>
            </a:xfrm>
          </p:grpSpPr>
          <p:sp>
            <p:nvSpPr>
              <p:cNvPr id="125" name="菱形 124"/>
              <p:cNvSpPr/>
              <p:nvPr>
                <p:custDataLst>
                  <p:tags r:id="rId8"/>
                </p:custDataLst>
              </p:nvPr>
            </p:nvSpPr>
            <p:spPr>
              <a:xfrm>
                <a:off x="4922" y="345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72" y="342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二、货币制度的演变</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604010" y="2204720"/>
            <a:ext cx="8983980" cy="31743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（二）金银复本位制</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金银复本位制是指金和银两种金属同时作为一国本位币币材的货币制度。在 16世纪至 18 世纪，金银复本位制是新兴资本主义国家广泛采用的较为典型的货币制度。其主要内容包括：以金和银同时作为本位币币材，金币和银币都具有无限法偿能力；金币和银币均可自由熔毁、自由铸造；两种本位币均可自由兑换；黄金和白银都可以自由输出输入。</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由于金币、银币同时流通，于是就产生了金银比价的问题。</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700635"/>
            <a:ext cx="10922841" cy="4291850"/>
            <a:chOff x="1843" y="2483"/>
            <a:chExt cx="15478" cy="5171"/>
          </a:xfrm>
        </p:grpSpPr>
        <p:sp>
          <p:nvSpPr>
            <p:cNvPr id="114" name="圆角矩形 113"/>
            <p:cNvSpPr/>
            <p:nvPr>
              <p:custDataLst>
                <p:tags r:id="rId1"/>
              </p:custDataLst>
            </p:nvPr>
          </p:nvSpPr>
          <p:spPr>
            <a:xfrm>
              <a:off x="2158" y="2754"/>
              <a:ext cx="14775" cy="474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2516"/>
              <a:ext cx="761" cy="400"/>
              <a:chOff x="5198" y="3477"/>
              <a:chExt cx="761" cy="400"/>
            </a:xfrm>
          </p:grpSpPr>
          <p:sp>
            <p:nvSpPr>
              <p:cNvPr id="116" name="菱形 115"/>
              <p:cNvSpPr/>
              <p:nvPr>
                <p:custDataLst>
                  <p:tags r:id="rId2"/>
                </p:custDataLst>
              </p:nvPr>
            </p:nvSpPr>
            <p:spPr>
              <a:xfrm>
                <a:off x="5198" y="347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514" y="347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254"/>
              <a:ext cx="760" cy="400"/>
              <a:chOff x="5198" y="4650"/>
              <a:chExt cx="760" cy="400"/>
            </a:xfrm>
          </p:grpSpPr>
          <p:sp>
            <p:nvSpPr>
              <p:cNvPr id="119" name="菱形 118"/>
              <p:cNvSpPr/>
              <p:nvPr>
                <p:custDataLst>
                  <p:tags r:id="rId4"/>
                </p:custDataLst>
              </p:nvPr>
            </p:nvSpPr>
            <p:spPr>
              <a:xfrm>
                <a:off x="5513" y="465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65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479" y="7254"/>
              <a:ext cx="770" cy="400"/>
              <a:chOff x="4994" y="4650"/>
              <a:chExt cx="770" cy="400"/>
            </a:xfrm>
          </p:grpSpPr>
          <p:sp>
            <p:nvSpPr>
              <p:cNvPr id="122" name="菱形 121"/>
              <p:cNvSpPr/>
              <p:nvPr>
                <p:custDataLst>
                  <p:tags r:id="rId6"/>
                </p:custDataLst>
              </p:nvPr>
            </p:nvSpPr>
            <p:spPr>
              <a:xfrm>
                <a:off x="4994" y="4650"/>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310" y="4650"/>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626" y="2483"/>
              <a:ext cx="695" cy="433"/>
              <a:chOff x="4922" y="3423"/>
              <a:chExt cx="695" cy="433"/>
            </a:xfrm>
          </p:grpSpPr>
          <p:sp>
            <p:nvSpPr>
              <p:cNvPr id="125" name="菱形 124"/>
              <p:cNvSpPr/>
              <p:nvPr>
                <p:custDataLst>
                  <p:tags r:id="rId8"/>
                </p:custDataLst>
              </p:nvPr>
            </p:nvSpPr>
            <p:spPr>
              <a:xfrm>
                <a:off x="4922" y="345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72" y="342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二、货币制度的演变</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604010" y="2492375"/>
            <a:ext cx="8983980" cy="27590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（三）金本位制</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金本位制是以黄金作为本位币币材的货币制度。从 18 世纪末到 19 世纪初，由于金银复本位制越来越不能适应市场需要，主要资本主义国家先后从金银复本位过渡到金本位制，英国是最早实行金本位制的国家。</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金本位制在其发展过程中采取了金币本位制、金块本位制和金汇兑本位制三种具体形式。</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07155" y="3254375"/>
            <a:ext cx="71932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 通过学习货币的产生与发展，充分认识到货币是商品生产和交换发展到一定程度的产物；</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en-US" altLang="zh-CN"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 </a:t>
            </a: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通过学习，掌握货币制度的基本内容及其演变历史；</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 了解国际货币制度。</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476375"/>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熟悉货币的由来，对货币的本质与职能有一个全面的认识；</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 掌握货币流通规律；</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 理解货币制度</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368641"/>
            <a:ext cx="10896730" cy="4623844"/>
            <a:chOff x="1843" y="2083"/>
            <a:chExt cx="15441" cy="5571"/>
          </a:xfrm>
        </p:grpSpPr>
        <p:sp>
          <p:nvSpPr>
            <p:cNvPr id="114" name="圆角矩形 113"/>
            <p:cNvSpPr/>
            <p:nvPr>
              <p:custDataLst>
                <p:tags r:id="rId1"/>
              </p:custDataLst>
            </p:nvPr>
          </p:nvSpPr>
          <p:spPr>
            <a:xfrm>
              <a:off x="2158" y="2311"/>
              <a:ext cx="14775" cy="5188"/>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2116"/>
              <a:ext cx="637" cy="421"/>
              <a:chOff x="5198" y="3077"/>
              <a:chExt cx="637" cy="421"/>
            </a:xfrm>
          </p:grpSpPr>
          <p:sp>
            <p:nvSpPr>
              <p:cNvPr id="116" name="菱形 115"/>
              <p:cNvSpPr/>
              <p:nvPr>
                <p:custDataLst>
                  <p:tags r:id="rId2"/>
                </p:custDataLst>
              </p:nvPr>
            </p:nvSpPr>
            <p:spPr>
              <a:xfrm>
                <a:off x="5198" y="30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307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254"/>
              <a:ext cx="760" cy="400"/>
              <a:chOff x="5198" y="4650"/>
              <a:chExt cx="760" cy="400"/>
            </a:xfrm>
          </p:grpSpPr>
          <p:sp>
            <p:nvSpPr>
              <p:cNvPr id="119" name="菱形 118"/>
              <p:cNvSpPr/>
              <p:nvPr>
                <p:custDataLst>
                  <p:tags r:id="rId4"/>
                </p:custDataLst>
              </p:nvPr>
            </p:nvSpPr>
            <p:spPr>
              <a:xfrm>
                <a:off x="5513" y="465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65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479" y="7254"/>
              <a:ext cx="770" cy="400"/>
              <a:chOff x="4994" y="4650"/>
              <a:chExt cx="770" cy="400"/>
            </a:xfrm>
          </p:grpSpPr>
          <p:sp>
            <p:nvSpPr>
              <p:cNvPr id="122" name="菱形 121"/>
              <p:cNvSpPr/>
              <p:nvPr>
                <p:custDataLst>
                  <p:tags r:id="rId6"/>
                </p:custDataLst>
              </p:nvPr>
            </p:nvSpPr>
            <p:spPr>
              <a:xfrm>
                <a:off x="4994" y="4650"/>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310" y="4650"/>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9" y="2083"/>
              <a:ext cx="695" cy="433"/>
              <a:chOff x="4959" y="3023"/>
              <a:chExt cx="695" cy="433"/>
            </a:xfrm>
          </p:grpSpPr>
          <p:sp>
            <p:nvSpPr>
              <p:cNvPr id="125" name="菱形 124"/>
              <p:cNvSpPr/>
              <p:nvPr>
                <p:custDataLst>
                  <p:tags r:id="rId8"/>
                </p:custDataLst>
              </p:nvPr>
            </p:nvSpPr>
            <p:spPr>
              <a:xfrm>
                <a:off x="4959" y="305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09" y="302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二、货币制度的演变</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281430" y="1845310"/>
            <a:ext cx="9855200" cy="37833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（四）信用货币本位制</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信用货币本位制是一种以信用为基础的货币制度，是不兑现的信用货币制度，与金属货币完全脱离，这是当今世界各国普遍推行的一种货币制度。信用货币本位制有如下几个特点。</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（1）流通的是信用货币，它一般由中央银行发行，并由国家法律规定赋予无限法偿能力。</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（2）信用货币的单位价值不与一定量的任何金属保持等值关系，也不能要求政府给予兑换金银。</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（3）货币主要通过银行信用渠道投放，货币发行不受黄金数量限制，而是视本国经济发展需要而定，其流通基础是人们对政府维持币值相对稳定的信心。</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368641"/>
            <a:ext cx="10896730" cy="4623844"/>
            <a:chOff x="1843" y="2083"/>
            <a:chExt cx="15441" cy="5571"/>
          </a:xfrm>
        </p:grpSpPr>
        <p:sp>
          <p:nvSpPr>
            <p:cNvPr id="114" name="圆角矩形 113"/>
            <p:cNvSpPr/>
            <p:nvPr>
              <p:custDataLst>
                <p:tags r:id="rId1"/>
              </p:custDataLst>
            </p:nvPr>
          </p:nvSpPr>
          <p:spPr>
            <a:xfrm>
              <a:off x="2158" y="2311"/>
              <a:ext cx="14775" cy="5188"/>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2116"/>
              <a:ext cx="637" cy="421"/>
              <a:chOff x="5198" y="3077"/>
              <a:chExt cx="637" cy="421"/>
            </a:xfrm>
          </p:grpSpPr>
          <p:sp>
            <p:nvSpPr>
              <p:cNvPr id="116" name="菱形 115"/>
              <p:cNvSpPr/>
              <p:nvPr>
                <p:custDataLst>
                  <p:tags r:id="rId2"/>
                </p:custDataLst>
              </p:nvPr>
            </p:nvSpPr>
            <p:spPr>
              <a:xfrm>
                <a:off x="5198" y="30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307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254"/>
              <a:ext cx="760" cy="400"/>
              <a:chOff x="5198" y="4650"/>
              <a:chExt cx="760" cy="400"/>
            </a:xfrm>
          </p:grpSpPr>
          <p:sp>
            <p:nvSpPr>
              <p:cNvPr id="119" name="菱形 118"/>
              <p:cNvSpPr/>
              <p:nvPr>
                <p:custDataLst>
                  <p:tags r:id="rId4"/>
                </p:custDataLst>
              </p:nvPr>
            </p:nvSpPr>
            <p:spPr>
              <a:xfrm>
                <a:off x="5513" y="465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65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479" y="7254"/>
              <a:ext cx="770" cy="400"/>
              <a:chOff x="4994" y="4650"/>
              <a:chExt cx="770" cy="400"/>
            </a:xfrm>
          </p:grpSpPr>
          <p:sp>
            <p:nvSpPr>
              <p:cNvPr id="122" name="菱形 121"/>
              <p:cNvSpPr/>
              <p:nvPr>
                <p:custDataLst>
                  <p:tags r:id="rId6"/>
                </p:custDataLst>
              </p:nvPr>
            </p:nvSpPr>
            <p:spPr>
              <a:xfrm>
                <a:off x="4994" y="4650"/>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310" y="4650"/>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9" y="2083"/>
              <a:ext cx="695" cy="433"/>
              <a:chOff x="4959" y="3023"/>
              <a:chExt cx="695" cy="433"/>
            </a:xfrm>
          </p:grpSpPr>
          <p:sp>
            <p:nvSpPr>
              <p:cNvPr id="125" name="菱形 124"/>
              <p:cNvSpPr/>
              <p:nvPr>
                <p:custDataLst>
                  <p:tags r:id="rId8"/>
                </p:custDataLst>
              </p:nvPr>
            </p:nvSpPr>
            <p:spPr>
              <a:xfrm>
                <a:off x="4959" y="305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09" y="302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三、国际货币制度</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281430" y="1845310"/>
            <a:ext cx="9855200" cy="356171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（一）国际货币的含义</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所谓国际货币即指在全世界范围内被普遍接受的一种支付手段。</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国际货币形态的发展大致经历了以下几个阶段。</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第一阶段：</a:t>
            </a: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以金银作为主要国际支付手段。</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第二阶段：</a:t>
            </a: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以英镑作为主要国际支付手段。</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第三阶段：</a:t>
            </a: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美元成为主要的国际支付手段。</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第四阶段：</a:t>
            </a: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各主要资本主义国家货币共同作为国际支付手段。</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4" name="图片 3"/>
          <p:cNvPicPr>
            <a:picLocks noChangeAspect="1"/>
          </p:cNvPicPr>
          <p:nvPr/>
        </p:nvPicPr>
        <p:blipFill>
          <a:blip r:embed="rId11"/>
          <a:stretch>
            <a:fillRect/>
          </a:stretch>
        </p:blipFill>
        <p:spPr>
          <a:xfrm>
            <a:off x="8336280" y="2636520"/>
            <a:ext cx="2696845" cy="2804795"/>
          </a:xfrm>
          <a:prstGeom prst="rect">
            <a:avLst/>
          </a:prstGeom>
        </p:spPr>
      </p:pic>
    </p:spTree>
    <p:custDataLst>
      <p:tags r:id="rId12"/>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368641"/>
            <a:ext cx="10896730" cy="4623844"/>
            <a:chOff x="1843" y="2083"/>
            <a:chExt cx="15441" cy="5571"/>
          </a:xfrm>
        </p:grpSpPr>
        <p:sp>
          <p:nvSpPr>
            <p:cNvPr id="114" name="圆角矩形 113"/>
            <p:cNvSpPr/>
            <p:nvPr>
              <p:custDataLst>
                <p:tags r:id="rId1"/>
              </p:custDataLst>
            </p:nvPr>
          </p:nvSpPr>
          <p:spPr>
            <a:xfrm>
              <a:off x="2158" y="2311"/>
              <a:ext cx="14775" cy="5188"/>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2116"/>
              <a:ext cx="637" cy="421"/>
              <a:chOff x="5198" y="3077"/>
              <a:chExt cx="637" cy="421"/>
            </a:xfrm>
          </p:grpSpPr>
          <p:sp>
            <p:nvSpPr>
              <p:cNvPr id="116" name="菱形 115"/>
              <p:cNvSpPr/>
              <p:nvPr>
                <p:custDataLst>
                  <p:tags r:id="rId2"/>
                </p:custDataLst>
              </p:nvPr>
            </p:nvSpPr>
            <p:spPr>
              <a:xfrm>
                <a:off x="5198" y="30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307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254"/>
              <a:ext cx="760" cy="400"/>
              <a:chOff x="5198" y="4650"/>
              <a:chExt cx="760" cy="400"/>
            </a:xfrm>
          </p:grpSpPr>
          <p:sp>
            <p:nvSpPr>
              <p:cNvPr id="119" name="菱形 118"/>
              <p:cNvSpPr/>
              <p:nvPr>
                <p:custDataLst>
                  <p:tags r:id="rId4"/>
                </p:custDataLst>
              </p:nvPr>
            </p:nvSpPr>
            <p:spPr>
              <a:xfrm>
                <a:off x="5513" y="465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65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479" y="7254"/>
              <a:ext cx="770" cy="400"/>
              <a:chOff x="4994" y="4650"/>
              <a:chExt cx="770" cy="400"/>
            </a:xfrm>
          </p:grpSpPr>
          <p:sp>
            <p:nvSpPr>
              <p:cNvPr id="122" name="菱形 121"/>
              <p:cNvSpPr/>
              <p:nvPr>
                <p:custDataLst>
                  <p:tags r:id="rId6"/>
                </p:custDataLst>
              </p:nvPr>
            </p:nvSpPr>
            <p:spPr>
              <a:xfrm>
                <a:off x="4994" y="4650"/>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310" y="4650"/>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9" y="2083"/>
              <a:ext cx="695" cy="433"/>
              <a:chOff x="4959" y="3023"/>
              <a:chExt cx="695" cy="433"/>
            </a:xfrm>
          </p:grpSpPr>
          <p:sp>
            <p:nvSpPr>
              <p:cNvPr id="125" name="菱形 124"/>
              <p:cNvSpPr/>
              <p:nvPr>
                <p:custDataLst>
                  <p:tags r:id="rId8"/>
                </p:custDataLst>
              </p:nvPr>
            </p:nvSpPr>
            <p:spPr>
              <a:xfrm>
                <a:off x="4959" y="305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09" y="302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三、国际货币制度</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487805" y="2379345"/>
            <a:ext cx="453580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（二）国际货币的作用</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在当前的开放世界中，无论是国际贸易，还是其他形式的国际交往，都离不开国际货币。国际货币所起的作用就是在全世界范围内行使购买手段、支付手段和储存价值的职能。</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3" name="图片 2"/>
          <p:cNvPicPr>
            <a:picLocks noChangeAspect="1"/>
          </p:cNvPicPr>
          <p:nvPr/>
        </p:nvPicPr>
        <p:blipFill>
          <a:blip r:embed="rId11"/>
          <a:stretch>
            <a:fillRect/>
          </a:stretch>
        </p:blipFill>
        <p:spPr>
          <a:xfrm>
            <a:off x="6887845" y="1916430"/>
            <a:ext cx="3484880" cy="3620135"/>
          </a:xfrm>
          <a:prstGeom prst="rect">
            <a:avLst/>
          </a:prstGeom>
        </p:spPr>
      </p:pic>
    </p:spTree>
    <p:custDataLst>
      <p:tags r:id="rId12"/>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368641"/>
            <a:ext cx="10896730" cy="4623844"/>
            <a:chOff x="1843" y="2083"/>
            <a:chExt cx="15441" cy="5571"/>
          </a:xfrm>
        </p:grpSpPr>
        <p:sp>
          <p:nvSpPr>
            <p:cNvPr id="114" name="圆角矩形 113"/>
            <p:cNvSpPr/>
            <p:nvPr>
              <p:custDataLst>
                <p:tags r:id="rId1"/>
              </p:custDataLst>
            </p:nvPr>
          </p:nvSpPr>
          <p:spPr>
            <a:xfrm>
              <a:off x="2158" y="2311"/>
              <a:ext cx="14775" cy="5188"/>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2116"/>
              <a:ext cx="637" cy="421"/>
              <a:chOff x="5198" y="3077"/>
              <a:chExt cx="637" cy="421"/>
            </a:xfrm>
          </p:grpSpPr>
          <p:sp>
            <p:nvSpPr>
              <p:cNvPr id="116" name="菱形 115"/>
              <p:cNvSpPr/>
              <p:nvPr>
                <p:custDataLst>
                  <p:tags r:id="rId2"/>
                </p:custDataLst>
              </p:nvPr>
            </p:nvSpPr>
            <p:spPr>
              <a:xfrm>
                <a:off x="5198" y="309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307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254"/>
              <a:ext cx="760" cy="400"/>
              <a:chOff x="5198" y="4650"/>
              <a:chExt cx="760" cy="400"/>
            </a:xfrm>
          </p:grpSpPr>
          <p:sp>
            <p:nvSpPr>
              <p:cNvPr id="119" name="菱形 118"/>
              <p:cNvSpPr/>
              <p:nvPr>
                <p:custDataLst>
                  <p:tags r:id="rId4"/>
                </p:custDataLst>
              </p:nvPr>
            </p:nvSpPr>
            <p:spPr>
              <a:xfrm>
                <a:off x="5513" y="465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65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479" y="7254"/>
              <a:ext cx="770" cy="400"/>
              <a:chOff x="4994" y="4650"/>
              <a:chExt cx="770" cy="400"/>
            </a:xfrm>
          </p:grpSpPr>
          <p:sp>
            <p:nvSpPr>
              <p:cNvPr id="122" name="菱形 121"/>
              <p:cNvSpPr/>
              <p:nvPr>
                <p:custDataLst>
                  <p:tags r:id="rId6"/>
                </p:custDataLst>
              </p:nvPr>
            </p:nvSpPr>
            <p:spPr>
              <a:xfrm>
                <a:off x="4994" y="4650"/>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310" y="4650"/>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9" y="2083"/>
              <a:ext cx="695" cy="433"/>
              <a:chOff x="4959" y="3023"/>
              <a:chExt cx="695" cy="433"/>
            </a:xfrm>
          </p:grpSpPr>
          <p:sp>
            <p:nvSpPr>
              <p:cNvPr id="125" name="菱形 124"/>
              <p:cNvSpPr/>
              <p:nvPr>
                <p:custDataLst>
                  <p:tags r:id="rId8"/>
                </p:custDataLst>
              </p:nvPr>
            </p:nvSpPr>
            <p:spPr>
              <a:xfrm>
                <a:off x="4959" y="305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09" y="302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三、国际货币制度</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0"/>
            </p:custDataLst>
          </p:nvPr>
        </p:nvSpPr>
        <p:spPr>
          <a:xfrm>
            <a:off x="1271270" y="1772920"/>
            <a:ext cx="9855200" cy="39452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4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（三）国际货币制度</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4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国际货币制度的含义与内容</a:t>
            </a:r>
            <a:endPar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4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国际货币制度是指规范国与国之间金融关系的有关法则、规定及协议的全部框架，或者说，它是各国政府对货币在国际范围内发挥世界货币的职能所确定的原则、所采取的措施、所建立的组织形式。</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4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国际货币制度的类型</a:t>
            </a:r>
            <a:endParaRPr lang="zh-CN" altLang="en-US" sz="1800" b="1"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4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国际货币制度按不同的分类标准可分为不同的类型。根据国际货币制度的历史演变过程以及国际上的习惯称谓，国际货币制度大体可分为金本位制、金汇兑本位制、布雷顿森林体系（美元本位制）以及现行的国际货币体系，即牙买加体系。</a:t>
            </a:r>
            <a:endParaRPr lang="zh-CN" altLang="en-US" sz="1800" strike="noStrike" spc="150" noProof="1" dirty="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890379" cy="4795651"/>
            <a:chOff x="1843" y="1876"/>
            <a:chExt cx="15432" cy="5778"/>
          </a:xfrm>
        </p:grpSpPr>
        <p:sp>
          <p:nvSpPr>
            <p:cNvPr id="114" name="圆角矩形 113"/>
            <p:cNvSpPr/>
            <p:nvPr>
              <p:custDataLst>
                <p:tags r:id="rId1"/>
              </p:custDataLst>
            </p:nvPr>
          </p:nvSpPr>
          <p:spPr>
            <a:xfrm>
              <a:off x="2158" y="2137"/>
              <a:ext cx="14775" cy="5362"/>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254"/>
              <a:ext cx="760" cy="400"/>
              <a:chOff x="5198" y="4650"/>
              <a:chExt cx="760" cy="400"/>
            </a:xfrm>
          </p:grpSpPr>
          <p:sp>
            <p:nvSpPr>
              <p:cNvPr id="119" name="菱形 118"/>
              <p:cNvSpPr/>
              <p:nvPr>
                <p:custDataLst>
                  <p:tags r:id="rId4"/>
                </p:custDataLst>
              </p:nvPr>
            </p:nvSpPr>
            <p:spPr>
              <a:xfrm>
                <a:off x="5513" y="465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65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479" y="7254"/>
              <a:ext cx="770" cy="400"/>
              <a:chOff x="4994" y="4650"/>
              <a:chExt cx="770" cy="400"/>
            </a:xfrm>
          </p:grpSpPr>
          <p:sp>
            <p:nvSpPr>
              <p:cNvPr id="122" name="菱形 121"/>
              <p:cNvSpPr/>
              <p:nvPr>
                <p:custDataLst>
                  <p:tags r:id="rId6"/>
                </p:custDataLst>
              </p:nvPr>
            </p:nvSpPr>
            <p:spPr>
              <a:xfrm>
                <a:off x="4994" y="4650"/>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310" y="4650"/>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rcRect t="2213"/>
          <a:stretch>
            <a:fillRect/>
          </a:stretch>
        </p:blipFill>
        <p:spPr>
          <a:xfrm>
            <a:off x="3288030" y="1541780"/>
            <a:ext cx="5572125" cy="4321810"/>
          </a:xfrm>
          <a:prstGeom prst="rect">
            <a:avLst/>
          </a:prstGeom>
        </p:spPr>
      </p:pic>
    </p:spTree>
    <p:custDataLst>
      <p:tags r:id="rId1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3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 探寻货币的由来，认知货币的发展历史和趋势；</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3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 讨论比特币、区块链等对货币未来发展的影响。</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市场经济中的货币</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191135" y="1621790"/>
            <a:ext cx="7907655" cy="47485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3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当今市场经济中，货币几乎无处不在，货币收支伴随着一切经济活动。然而，相对于百万年的人类活动历史，货币的出现只不过才几千年。货币起源于商品，是商品生产和交换发展到一定程度的产物。从社会发展来看，当生产力极度低下，人们的劳动成果仅能维持生存而无剩余时，是不存在商品交换的。随着生产力的发展尤其是社会分工的出现，生产效率得到提高，出现了剩余产品和私有制，为劳动产品的交换提供了条件，被交换的产品就成为商品。因此，商品具有两个条件：一是商品是劳动产品，不通过劳动而从自然界随时取得的东西，如阳光、空气等不是商品；二是只有当劳动产品用来交换时，才是商品。商品交换一般会遵循两个原则：</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一是用来交换的劳动产品具有不同的使用价值</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b="1" strike="noStrike" spc="150" noProof="1" dirty="0">
                <a:ln w="3175">
                  <a:noFill/>
                  <a:prstDash val="dash"/>
                </a:ln>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二是相交换的两种产品必须具有相等的价值</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，即生产这两种商品时所消耗的人类劳动是相等的。这就是等价交换原则。</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一、货币的产生与发展</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1366838" y="1885950"/>
            <a:ext cx="9402762" cy="3290888"/>
            <a:chOff x="2782" y="2743"/>
            <a:chExt cx="13324" cy="3965"/>
          </a:xfrm>
        </p:grpSpPr>
        <p:sp>
          <p:nvSpPr>
            <p:cNvPr id="114" name="圆角矩形 113"/>
            <p:cNvSpPr/>
            <p:nvPr>
              <p:custDataLst>
                <p:tags r:id="rId1"/>
              </p:custDataLst>
            </p:nvPr>
          </p:nvSpPr>
          <p:spPr>
            <a:xfrm>
              <a:off x="2965" y="2951"/>
              <a:ext cx="12944" cy="356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2782" y="2743"/>
              <a:ext cx="761" cy="400"/>
              <a:chOff x="6137" y="3704"/>
              <a:chExt cx="761" cy="400"/>
            </a:xfrm>
          </p:grpSpPr>
          <p:sp>
            <p:nvSpPr>
              <p:cNvPr id="116" name="菱形 115"/>
              <p:cNvSpPr/>
              <p:nvPr>
                <p:custDataLst>
                  <p:tags r:id="rId2"/>
                </p:custDataLst>
              </p:nvPr>
            </p:nvSpPr>
            <p:spPr>
              <a:xfrm>
                <a:off x="6137" y="370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6453" y="370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2782" y="6308"/>
              <a:ext cx="761" cy="400"/>
              <a:chOff x="6137" y="3704"/>
              <a:chExt cx="761" cy="400"/>
            </a:xfrm>
          </p:grpSpPr>
          <p:sp>
            <p:nvSpPr>
              <p:cNvPr id="119" name="菱形 118"/>
              <p:cNvSpPr/>
              <p:nvPr>
                <p:custDataLst>
                  <p:tags r:id="rId4"/>
                </p:custDataLst>
              </p:nvPr>
            </p:nvSpPr>
            <p:spPr>
              <a:xfrm>
                <a:off x="6137" y="370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6453" y="370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330" y="6308"/>
              <a:ext cx="776" cy="400"/>
              <a:chOff x="6137" y="3704"/>
              <a:chExt cx="776" cy="400"/>
            </a:xfrm>
          </p:grpSpPr>
          <p:sp>
            <p:nvSpPr>
              <p:cNvPr id="122" name="菱形 121"/>
              <p:cNvSpPr/>
              <p:nvPr>
                <p:custDataLst>
                  <p:tags r:id="rId6"/>
                </p:custDataLst>
              </p:nvPr>
            </p:nvSpPr>
            <p:spPr>
              <a:xfrm>
                <a:off x="6137" y="370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6453" y="370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5345" y="2764"/>
              <a:ext cx="761" cy="400"/>
              <a:chOff x="6137" y="3704"/>
              <a:chExt cx="761" cy="400"/>
            </a:xfrm>
          </p:grpSpPr>
          <p:sp>
            <p:nvSpPr>
              <p:cNvPr id="125" name="菱形 124"/>
              <p:cNvSpPr/>
              <p:nvPr>
                <p:custDataLst>
                  <p:tags r:id="rId8"/>
                </p:custDataLst>
              </p:nvPr>
            </p:nvSpPr>
            <p:spPr>
              <a:xfrm>
                <a:off x="6137" y="370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6453" y="370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892300" y="2365375"/>
            <a:ext cx="8207375" cy="21494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作为一种人们能够普遍接受的支付工具，在不同时期有不同的表现形式。</a:t>
            </a:r>
            <a:r>
              <a:rPr lang="zh-CN" altLang="en-US" sz="1800" b="1" strike="noStrike" spc="150" noProof="1" dirty="0">
                <a:ln w="3175">
                  <a:noFill/>
                  <a:prstDash val="dash"/>
                </a:ln>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货币的形式</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直在不断地发展演变，这主要是因为在商品交换的不同发展阶段对币材的要求也不同。自货币产生以来，货币形式的演进经历了数千年的过程，充当货币的材料种类繁多。从总体趋势上看，货币的形式依次经历了实物货币—金属货币—代用货币—信用货币的演进。</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二、货币的定义及形式</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857750" y="2156778"/>
            <a:ext cx="253365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l" fontAlgn="base">
              <a:buClrTx/>
              <a:buSzTx/>
              <a:buFontTx/>
            </a:pPr>
            <a:r>
              <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（二）金属货币</a:t>
            </a:r>
            <a:endPar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857750" y="2629853"/>
            <a:ext cx="2533650"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694613" y="215677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fontAlgn="base"/>
            <a:r>
              <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（三）代用货币</a:t>
            </a:r>
            <a:endPar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694613" y="262985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2021840" y="215677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fontAlgn="base"/>
            <a:r>
              <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（一）实物货币</a:t>
            </a:r>
            <a:endPar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2022475" y="262985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2073910" y="2780665"/>
            <a:ext cx="2378710" cy="2130425"/>
          </a:xfrm>
          <a:prstGeom prst="rect">
            <a:avLst/>
          </a:prstGeom>
        </p:spPr>
        <p:txBody>
          <a:bodyPr wrap="square" tIns="46800" bIns="46800">
            <a:noAutofit/>
          </a:bodyPr>
          <a:p>
            <a:pPr lvl="0" algn="just">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实物货币又称为商品货币，是最古老的货币。在人类历史上，有很多种商品都曾在不同时期扮演过货币的角色，如在中国古代的商、周时期，牲畜、粮食、布匹、珠玉、贝壳等都曾充当过货币，而其中以贝壳最为流行。</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843838" y="2826703"/>
            <a:ext cx="2182813" cy="2130425"/>
          </a:xfrm>
          <a:prstGeom prst="rect">
            <a:avLst/>
          </a:prstGeom>
        </p:spPr>
        <p:txBody>
          <a:bodyPr wrap="square" tIns="46800" bIns="46800"/>
          <a:p>
            <a:pPr lvl="0" algn="just" fontAlgn="base">
              <a:lnSpc>
                <a:spcPct val="120000"/>
              </a:lnSpc>
              <a:spcAft>
                <a:spcPts val="1000"/>
              </a:spcAft>
              <a:defRPr/>
            </a:pPr>
            <a:r>
              <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代用货币存在于贵金属流通阶段。由于贵金属作为货币流通的成本较高，所以需要其他东西来当代表。</a:t>
            </a:r>
            <a:endPar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5080000" y="2826703"/>
            <a:ext cx="2089150" cy="2130425"/>
          </a:xfrm>
          <a:prstGeom prst="rect">
            <a:avLst/>
          </a:prstGeom>
        </p:spPr>
        <p:txBody>
          <a:bodyPr wrap="square" tIns="46800" bIns="46800">
            <a:normAutofit/>
          </a:bodyPr>
          <a:p>
            <a:pPr lvl="0" algn="just" fontAlgn="base">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金属货币是实物货币的一个阶段。但是实物货币与金属货币又有着明显的区别。</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457700" y="487140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297738" y="487140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二、货币的定义及形式</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264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二、货币的定义及形式</a:t>
              </a:r>
              <a:endPar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9" name="矩形 18"/>
          <p:cNvSpPr/>
          <p:nvPr>
            <p:custDataLst>
              <p:tags r:id="rId1"/>
            </p:custDataLst>
          </p:nvPr>
        </p:nvSpPr>
        <p:spPr>
          <a:xfrm>
            <a:off x="6256338" y="2828925"/>
            <a:ext cx="5341938" cy="2349500"/>
          </a:xfrm>
          <a:prstGeom prst="rect">
            <a:avLst/>
          </a:prstGeom>
          <a:solidFill>
            <a:srgbClr val="3498DB">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 name="矩形 12"/>
          <p:cNvSpPr/>
          <p:nvPr>
            <p:custDataLst>
              <p:tags r:id="rId2"/>
            </p:custDataLst>
          </p:nvPr>
        </p:nvSpPr>
        <p:spPr>
          <a:xfrm>
            <a:off x="576263" y="2828925"/>
            <a:ext cx="5457825" cy="2349500"/>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5" name="矩形 24"/>
          <p:cNvSpPr/>
          <p:nvPr>
            <p:custDataLst>
              <p:tags r:id="rId3"/>
            </p:custDataLst>
          </p:nvPr>
        </p:nvSpPr>
        <p:spPr>
          <a:xfrm>
            <a:off x="7732713" y="3025775"/>
            <a:ext cx="3711575" cy="1911350"/>
          </a:xfrm>
          <a:prstGeom prst="rect">
            <a:avLst/>
          </a:prstGeom>
        </p:spPr>
        <p:txBody>
          <a:bodyPr wrap="square"/>
          <a:p>
            <a:pPr lvl="0" algn="just" fontAlgn="base">
              <a:lnSpc>
                <a:spcPct val="140000"/>
              </a:lnSpc>
              <a:defRPr/>
            </a:pPr>
            <a:r>
              <a:rPr lang="zh-CN" altLang="en-US" sz="1400" strike="noStrike" spc="5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rPr>
              <a:t>电子货币（Electronic Money）是指以金融电子化网络为基础，通过计算机网络系统，以传输电子信息的方式实现支付功能的电子数据。电子货币没有有形的物理载体，可以视为是信用货币的一种特殊存在形式。</a:t>
            </a:r>
            <a:endParaRPr lang="zh-CN" altLang="en-US" sz="1400" strike="noStrike" spc="5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矩形 30"/>
          <p:cNvSpPr/>
          <p:nvPr>
            <p:custDataLst>
              <p:tags r:id="rId4"/>
            </p:custDataLst>
          </p:nvPr>
        </p:nvSpPr>
        <p:spPr>
          <a:xfrm>
            <a:off x="684213" y="2914650"/>
            <a:ext cx="3832225" cy="2222500"/>
          </a:xfrm>
          <a:prstGeom prst="rect">
            <a:avLst/>
          </a:prstGeom>
        </p:spPr>
        <p:txBody>
          <a:bodyPr wrap="square"/>
          <a:p>
            <a:pPr marR="0" lvl="0" algn="just" defTabSz="914400" rtl="0" eaLnBrk="1" fontAlgn="auto" latinLnBrk="0" hangingPunct="1">
              <a:lnSpc>
                <a:spcPct val="120000"/>
              </a:lnSpc>
              <a:spcBef>
                <a:spcPts val="0"/>
              </a:spcBef>
              <a:spcAft>
                <a:spcPts val="0"/>
              </a:spcAft>
              <a:buClrTx/>
              <a:buSzTx/>
              <a:defRPr/>
            </a:pPr>
            <a:r>
              <a:rPr lang="zh-CN" altLang="en-US" sz="1400" strike="noStrike" spc="15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货币主要是指由银行信用关系所产生的货币。这种货币凭借银行信用的建立而流通，凭借银行信用的消除而退出流通。它与代用货币的最大不同在于，它不能与贵金属兑换，不是贵金属货币的代表。因此，信用货币是完全建立在国家信用基础之上的，其本身并没有价值。当今，信用货币已成为几乎所有国家采取的货币形式。</a:t>
            </a:r>
            <a:endParaRPr lang="zh-CN" altLang="en-US" sz="1400" strike="noStrike" spc="15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nvGrpSpPr>
          <p:cNvPr id="112649" name="组合 5"/>
          <p:cNvGrpSpPr/>
          <p:nvPr/>
        </p:nvGrpSpPr>
        <p:grpSpPr>
          <a:xfrm>
            <a:off x="4589463" y="2363788"/>
            <a:ext cx="3097212" cy="3070225"/>
            <a:chOff x="7007" y="3724"/>
            <a:chExt cx="5141" cy="5164"/>
          </a:xfrm>
        </p:grpSpPr>
        <p:sp>
          <p:nvSpPr>
            <p:cNvPr id="24" name="任意多边形: 形状 23"/>
            <p:cNvSpPr/>
            <p:nvPr>
              <p:custDataLst>
                <p:tags r:id="rId5"/>
              </p:custDataLst>
            </p:nvPr>
          </p:nvSpPr>
          <p:spPr bwMode="auto">
            <a:xfrm>
              <a:off x="9134" y="3724"/>
              <a:ext cx="3015" cy="5164"/>
            </a:xfrm>
            <a:custGeom>
              <a:avLst/>
              <a:gdLst>
                <a:gd name="connsiteX0" fmla="*/ 349250 w 2407285"/>
                <a:gd name="connsiteY0" fmla="*/ 0 h 4140200"/>
                <a:gd name="connsiteX1" fmla="*/ 1803475 w 2407285"/>
                <a:gd name="connsiteY1" fmla="*/ 605964 h 4140200"/>
                <a:gd name="connsiteX2" fmla="*/ 2394459 w 2407285"/>
                <a:gd name="connsiteY2" fmla="*/ 1838672 h 4140200"/>
                <a:gd name="connsiteX3" fmla="*/ 2407237 w 2407285"/>
                <a:gd name="connsiteY3" fmla="*/ 2039669 h 4140200"/>
                <a:gd name="connsiteX4" fmla="*/ 2407285 w 2407285"/>
                <a:gd name="connsiteY4" fmla="*/ 2039620 h 4140200"/>
                <a:gd name="connsiteX5" fmla="*/ 2407285 w 2407285"/>
                <a:gd name="connsiteY5" fmla="*/ 2040429 h 4140200"/>
                <a:gd name="connsiteX6" fmla="*/ 2407285 w 2407285"/>
                <a:gd name="connsiteY6" fmla="*/ 2069693 h 4140200"/>
                <a:gd name="connsiteX7" fmla="*/ 1803221 w 2407285"/>
                <a:gd name="connsiteY7" fmla="*/ 3532731 h 4140200"/>
                <a:gd name="connsiteX8" fmla="*/ 348384 w 2407285"/>
                <a:gd name="connsiteY8" fmla="*/ 4140200 h 4140200"/>
                <a:gd name="connsiteX9" fmla="*/ 348384 w 2407285"/>
                <a:gd name="connsiteY9" fmla="*/ 4138696 h 4140200"/>
                <a:gd name="connsiteX10" fmla="*/ 0 w 2407285"/>
                <a:gd name="connsiteY10" fmla="*/ 3788349 h 4140200"/>
                <a:gd name="connsiteX11" fmla="*/ 348384 w 2407285"/>
                <a:gd name="connsiteY11" fmla="*/ 3438002 h 4140200"/>
                <a:gd name="connsiteX12" fmla="*/ 348384 w 2407285"/>
                <a:gd name="connsiteY12" fmla="*/ 3439506 h 4140200"/>
                <a:gd name="connsiteX13" fmla="*/ 1710518 w 2407285"/>
                <a:gd name="connsiteY13" fmla="*/ 2069693 h 4140200"/>
                <a:gd name="connsiteX14" fmla="*/ 1710518 w 2407285"/>
                <a:gd name="connsiteY14" fmla="*/ 2039620 h 4140200"/>
                <a:gd name="connsiteX15" fmla="*/ 1710772 w 2407285"/>
                <a:gd name="connsiteY15" fmla="*/ 2039875 h 4140200"/>
                <a:gd name="connsiteX16" fmla="*/ 1700955 w 2407285"/>
                <a:gd name="connsiteY16" fmla="*/ 1902974 h 4140200"/>
                <a:gd name="connsiteX17" fmla="*/ 349250 w 2407285"/>
                <a:gd name="connsiteY17" fmla="*/ 700692 h 4140200"/>
                <a:gd name="connsiteX18" fmla="*/ 697487 w 2407285"/>
                <a:gd name="connsiteY18" fmla="*/ 350346 h 4140200"/>
                <a:gd name="connsiteX19" fmla="*/ 349250 w 2407285"/>
                <a:gd name="connsiteY19" fmla="*/ 0 h 41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07285" h="4140200">
                  <a:moveTo>
                    <a:pt x="349250" y="0"/>
                  </a:moveTo>
                  <a:cubicBezTo>
                    <a:pt x="899255" y="0"/>
                    <a:pt x="1414885" y="215019"/>
                    <a:pt x="1803475" y="605964"/>
                  </a:cubicBezTo>
                  <a:cubicBezTo>
                    <a:pt x="2138261" y="941462"/>
                    <a:pt x="2342598" y="1372511"/>
                    <a:pt x="2394459" y="1838672"/>
                  </a:cubicBezTo>
                  <a:lnTo>
                    <a:pt x="2407237" y="2039669"/>
                  </a:lnTo>
                  <a:lnTo>
                    <a:pt x="2407285" y="2039620"/>
                  </a:lnTo>
                  <a:lnTo>
                    <a:pt x="2407285" y="2040429"/>
                  </a:lnTo>
                  <a:lnTo>
                    <a:pt x="2407285" y="2069693"/>
                  </a:lnTo>
                  <a:cubicBezTo>
                    <a:pt x="2407285" y="2621527"/>
                    <a:pt x="2191975" y="3141786"/>
                    <a:pt x="1803221" y="3532731"/>
                  </a:cubicBezTo>
                  <a:cubicBezTo>
                    <a:pt x="1414467" y="3923677"/>
                    <a:pt x="898620" y="4140200"/>
                    <a:pt x="348384" y="4140200"/>
                  </a:cubicBezTo>
                  <a:cubicBezTo>
                    <a:pt x="348384" y="4138696"/>
                    <a:pt x="348384" y="4138696"/>
                    <a:pt x="348384" y="4138696"/>
                  </a:cubicBezTo>
                  <a:cubicBezTo>
                    <a:pt x="0" y="3788349"/>
                    <a:pt x="0" y="3788349"/>
                    <a:pt x="0" y="3788349"/>
                  </a:cubicBezTo>
                  <a:cubicBezTo>
                    <a:pt x="348384" y="3438002"/>
                    <a:pt x="348384" y="3438002"/>
                    <a:pt x="348384" y="3438002"/>
                  </a:cubicBezTo>
                  <a:cubicBezTo>
                    <a:pt x="348384" y="3439506"/>
                    <a:pt x="348384" y="3439506"/>
                    <a:pt x="348384" y="3439506"/>
                  </a:cubicBezTo>
                  <a:cubicBezTo>
                    <a:pt x="1098978" y="3439506"/>
                    <a:pt x="1710518" y="2824518"/>
                    <a:pt x="1710518" y="2069693"/>
                  </a:cubicBezTo>
                  <a:cubicBezTo>
                    <a:pt x="1710518" y="2059167"/>
                    <a:pt x="1710518" y="2048642"/>
                    <a:pt x="1710518" y="2039620"/>
                  </a:cubicBezTo>
                  <a:lnTo>
                    <a:pt x="1710772" y="2039875"/>
                  </a:lnTo>
                  <a:lnTo>
                    <a:pt x="1700955" y="1902974"/>
                  </a:lnTo>
                  <a:cubicBezTo>
                    <a:pt x="1618358" y="1225349"/>
                    <a:pt x="1044229" y="700692"/>
                    <a:pt x="349250" y="700692"/>
                  </a:cubicBezTo>
                  <a:cubicBezTo>
                    <a:pt x="697487" y="350346"/>
                    <a:pt x="697487" y="350346"/>
                    <a:pt x="697487" y="350346"/>
                  </a:cubicBezTo>
                  <a:cubicBezTo>
                    <a:pt x="349250" y="0"/>
                    <a:pt x="349250" y="0"/>
                    <a:pt x="349250" y="0"/>
                  </a:cubicBezTo>
                  <a:close/>
                </a:path>
              </a:pathLst>
            </a:custGeom>
            <a:solidFill>
              <a:srgbClr val="3498DB"/>
            </a:solidFill>
            <a:ln w="19050">
              <a:solidFill>
                <a:sysClr val="window" lastClr="FFFFFF"/>
              </a:solidFill>
            </a:ln>
          </p:spPr>
          <p:txBody>
            <a:bodyPr vert="horz" wrap="square" lIns="91440" tIns="45720" rIns="91440" bIns="45720" numCol="1" anchor="t" anchorCtr="0" compatLnSpc="1">
              <a:noAutofit/>
            </a:bodyPr>
            <a:p>
              <a:pPr marL="0" marR="0" lvl="0" indent="0" algn="l" defTabSz="685800" rtl="0" eaLnBrk="1" fontAlgn="auto" latinLnBrk="0" hangingPunct="1">
                <a:lnSpc>
                  <a:spcPct val="120000"/>
                </a:lnSpc>
                <a:spcBef>
                  <a:spcPts val="0"/>
                </a:spcBef>
                <a:spcAft>
                  <a:spcPts val="0"/>
                </a:spcAft>
                <a:buClrTx/>
                <a:buSzTx/>
                <a:buFontTx/>
                <a:buNone/>
                <a:defRPr/>
              </a:pPr>
              <a:endParaRPr kumimoji="0" lang="en-US" sz="1350" b="0" i="0" u="none" strike="noStrike" kern="0" cap="none" spc="0" normalizeH="0" baseline="0" noProof="0" dirty="0">
                <a:ln>
                  <a:noFill/>
                </a:ln>
                <a:solidFill>
                  <a:srgbClr val="0C0C0C"/>
                </a:solidFill>
                <a:effectLst/>
                <a:uLnTx/>
                <a:uFillTx/>
                <a:latin typeface="微软雅黑" panose="020B0503020204020204" pitchFamily="34" charset="-122"/>
                <a:ea typeface="微软雅黑" panose="020B0503020204020204" pitchFamily="34" charset="-122"/>
                <a:cs typeface="+mn-ea"/>
              </a:endParaRPr>
            </a:p>
          </p:txBody>
        </p:sp>
        <p:sp>
          <p:nvSpPr>
            <p:cNvPr id="26" name="任意多边形: 形状 25"/>
            <p:cNvSpPr/>
            <p:nvPr>
              <p:custDataLst>
                <p:tags r:id="rId6"/>
              </p:custDataLst>
            </p:nvPr>
          </p:nvSpPr>
          <p:spPr bwMode="auto">
            <a:xfrm>
              <a:off x="7007" y="3724"/>
              <a:ext cx="3012" cy="5164"/>
            </a:xfrm>
            <a:custGeom>
              <a:avLst/>
              <a:gdLst>
                <a:gd name="connsiteX0" fmla="*/ 2057272 w 2405380"/>
                <a:gd name="connsiteY0" fmla="*/ 0 h 4140200"/>
                <a:gd name="connsiteX1" fmla="*/ 2405380 w 2405380"/>
                <a:gd name="connsiteY1" fmla="*/ 350208 h 4140200"/>
                <a:gd name="connsiteX2" fmla="*/ 2057272 w 2405380"/>
                <a:gd name="connsiteY2" fmla="*/ 700415 h 4140200"/>
                <a:gd name="connsiteX3" fmla="*/ 696216 w 2405380"/>
                <a:gd name="connsiteY3" fmla="*/ 2039620 h 4140200"/>
                <a:gd name="connsiteX4" fmla="*/ 686018 w 2405380"/>
                <a:gd name="connsiteY4" fmla="*/ 2029361 h 4140200"/>
                <a:gd name="connsiteX5" fmla="*/ 685997 w 2405380"/>
                <a:gd name="connsiteY5" fmla="*/ 2029478 h 4140200"/>
                <a:gd name="connsiteX6" fmla="*/ 691033 w 2405380"/>
                <a:gd name="connsiteY6" fmla="*/ 2034543 h 4140200"/>
                <a:gd name="connsiteX7" fmla="*/ 696474 w 2405380"/>
                <a:gd name="connsiteY7" fmla="*/ 2040016 h 4140200"/>
                <a:gd name="connsiteX8" fmla="*/ 696474 w 2405380"/>
                <a:gd name="connsiteY8" fmla="*/ 2070083 h 4140200"/>
                <a:gd name="connsiteX9" fmla="*/ 2056541 w 2405380"/>
                <a:gd name="connsiteY9" fmla="*/ 3439638 h 4140200"/>
                <a:gd name="connsiteX10" fmla="*/ 1709798 w 2405380"/>
                <a:gd name="connsiteY10" fmla="*/ 3788416 h 4140200"/>
                <a:gd name="connsiteX11" fmla="*/ 2058035 w 2405380"/>
                <a:gd name="connsiteY11" fmla="*/ 4138697 h 4140200"/>
                <a:gd name="connsiteX12" fmla="*/ 2058035 w 2405380"/>
                <a:gd name="connsiteY12" fmla="*/ 4140200 h 4140200"/>
                <a:gd name="connsiteX13" fmla="*/ 602315 w 2405380"/>
                <a:gd name="connsiteY13" fmla="*/ 3532846 h 4140200"/>
                <a:gd name="connsiteX14" fmla="*/ 0 w 2405380"/>
                <a:gd name="connsiteY14" fmla="*/ 2070083 h 4140200"/>
                <a:gd name="connsiteX15" fmla="*/ 0 w 2405380"/>
                <a:gd name="connsiteY15" fmla="*/ 2040016 h 4140200"/>
                <a:gd name="connsiteX16" fmla="*/ 12573 w 2405380"/>
                <a:gd name="connsiteY16" fmla="*/ 2027369 h 4140200"/>
                <a:gd name="connsiteX17" fmla="*/ 12545 w 2405380"/>
                <a:gd name="connsiteY17" fmla="*/ 2027000 h 4140200"/>
                <a:gd name="connsiteX18" fmla="*/ 2295 w 2405380"/>
                <a:gd name="connsiteY18" fmla="*/ 2037312 h 4140200"/>
                <a:gd name="connsiteX19" fmla="*/ 0 w 2405380"/>
                <a:gd name="connsiteY19" fmla="*/ 2039620 h 4140200"/>
                <a:gd name="connsiteX20" fmla="*/ 602092 w 2405380"/>
                <a:gd name="connsiteY20" fmla="*/ 605724 h 4140200"/>
                <a:gd name="connsiteX21" fmla="*/ 2057272 w 2405380"/>
                <a:gd name="connsiteY21" fmla="*/ 0 h 41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05380" h="4140200">
                  <a:moveTo>
                    <a:pt x="2057272" y="0"/>
                  </a:moveTo>
                  <a:lnTo>
                    <a:pt x="2405380" y="350208"/>
                  </a:lnTo>
                  <a:cubicBezTo>
                    <a:pt x="2057272" y="700415"/>
                    <a:pt x="2057272" y="700415"/>
                    <a:pt x="2057272" y="700415"/>
                  </a:cubicBezTo>
                  <a:cubicBezTo>
                    <a:pt x="1316236" y="700415"/>
                    <a:pt x="711156" y="1298623"/>
                    <a:pt x="696216" y="2039620"/>
                  </a:cubicBezTo>
                  <a:lnTo>
                    <a:pt x="686018" y="2029361"/>
                  </a:lnTo>
                  <a:lnTo>
                    <a:pt x="685997" y="2029478"/>
                  </a:lnTo>
                  <a:lnTo>
                    <a:pt x="691033" y="2034543"/>
                  </a:lnTo>
                  <a:cubicBezTo>
                    <a:pt x="696474" y="2040016"/>
                    <a:pt x="696474" y="2040016"/>
                    <a:pt x="696474" y="2040016"/>
                  </a:cubicBezTo>
                  <a:cubicBezTo>
                    <a:pt x="696474" y="2049036"/>
                    <a:pt x="696474" y="2059560"/>
                    <a:pt x="696474" y="2070083"/>
                  </a:cubicBezTo>
                  <a:cubicBezTo>
                    <a:pt x="696474" y="2824767"/>
                    <a:pt x="1306262" y="3438134"/>
                    <a:pt x="2056541" y="3439638"/>
                  </a:cubicBezTo>
                  <a:cubicBezTo>
                    <a:pt x="1709798" y="3788416"/>
                    <a:pt x="1709798" y="3788416"/>
                    <a:pt x="1709798" y="3788416"/>
                  </a:cubicBezTo>
                  <a:lnTo>
                    <a:pt x="2058035" y="4138697"/>
                  </a:lnTo>
                  <a:cubicBezTo>
                    <a:pt x="2058035" y="4140200"/>
                    <a:pt x="2058035" y="4140200"/>
                    <a:pt x="2058035" y="4140200"/>
                  </a:cubicBezTo>
                  <a:cubicBezTo>
                    <a:pt x="1508030" y="4140200"/>
                    <a:pt x="990906" y="3923717"/>
                    <a:pt x="602315" y="3532846"/>
                  </a:cubicBezTo>
                  <a:cubicBezTo>
                    <a:pt x="213725" y="3141974"/>
                    <a:pt x="0" y="2621814"/>
                    <a:pt x="0" y="2070083"/>
                  </a:cubicBezTo>
                  <a:cubicBezTo>
                    <a:pt x="0" y="2059560"/>
                    <a:pt x="0" y="2049036"/>
                    <a:pt x="0" y="2040016"/>
                  </a:cubicBezTo>
                  <a:lnTo>
                    <a:pt x="12573" y="2027369"/>
                  </a:lnTo>
                  <a:lnTo>
                    <a:pt x="12545" y="2027000"/>
                  </a:lnTo>
                  <a:lnTo>
                    <a:pt x="2295" y="2037312"/>
                  </a:lnTo>
                  <a:cubicBezTo>
                    <a:pt x="0" y="2039620"/>
                    <a:pt x="0" y="2039620"/>
                    <a:pt x="0" y="2039620"/>
                  </a:cubicBezTo>
                  <a:cubicBezTo>
                    <a:pt x="7470" y="1497024"/>
                    <a:pt x="221116" y="988998"/>
                    <a:pt x="602092" y="605724"/>
                  </a:cubicBezTo>
                  <a:cubicBezTo>
                    <a:pt x="990539" y="214934"/>
                    <a:pt x="1507471" y="0"/>
                    <a:pt x="2057272" y="0"/>
                  </a:cubicBezTo>
                  <a:close/>
                </a:path>
              </a:pathLst>
            </a:custGeom>
            <a:solidFill>
              <a:sysClr val="window" lastClr="FFFFFF">
                <a:lumMod val="75000"/>
              </a:sysClr>
            </a:solidFill>
            <a:ln w="19050">
              <a:solidFill>
                <a:sysClr val="window" lastClr="FFFFFF"/>
              </a:solidFill>
            </a:ln>
          </p:spPr>
          <p:txBody>
            <a:bodyPr vert="horz" wrap="square" lIns="91440" tIns="45720" rIns="91440" bIns="45720" numCol="1" anchor="t" anchorCtr="0" compatLnSpc="1">
              <a:noAutofit/>
            </a:bodyPr>
            <a:p>
              <a:pPr marL="0" marR="0" lvl="0" indent="0" algn="l" defTabSz="685800" rtl="0" eaLnBrk="1" fontAlgn="auto" latinLnBrk="0" hangingPunct="1">
                <a:lnSpc>
                  <a:spcPct val="120000"/>
                </a:lnSpc>
                <a:spcBef>
                  <a:spcPts val="0"/>
                </a:spcBef>
                <a:spcAft>
                  <a:spcPts val="0"/>
                </a:spcAft>
                <a:buClrTx/>
                <a:buSzTx/>
                <a:buFontTx/>
                <a:buNone/>
                <a:defRPr/>
              </a:pPr>
              <a:endParaRPr kumimoji="0" lang="en-US" sz="1350" b="0" i="0" u="none" strike="noStrike" kern="0" cap="none" spc="0" normalizeH="0" baseline="0" noProof="0" dirty="0">
                <a:ln>
                  <a:noFill/>
                </a:ln>
                <a:solidFill>
                  <a:srgbClr val="0C0C0C"/>
                </a:solidFill>
                <a:effectLst/>
                <a:uLnTx/>
                <a:uFillTx/>
                <a:latin typeface="微软雅黑" panose="020B0503020204020204" pitchFamily="34" charset="-122"/>
                <a:ea typeface="微软雅黑" panose="020B0503020204020204" pitchFamily="34" charset="-122"/>
                <a:cs typeface="+mn-ea"/>
              </a:endParaRPr>
            </a:p>
          </p:txBody>
        </p:sp>
        <p:sp>
          <p:nvSpPr>
            <p:cNvPr id="112652" name="任意多边形 42"/>
            <p:cNvSpPr/>
            <p:nvPr>
              <p:custDataLst>
                <p:tags r:id="rId7"/>
              </p:custDataLst>
            </p:nvPr>
          </p:nvSpPr>
          <p:spPr>
            <a:xfrm>
              <a:off x="8639" y="5529"/>
              <a:ext cx="1927" cy="1303"/>
            </a:xfrm>
            <a:custGeom>
              <a:avLst/>
              <a:gdLst/>
              <a:ahLst/>
              <a:cxnLst>
                <a:cxn ang="0">
                  <a:pos x="370" y="0"/>
                </a:cxn>
                <a:cxn ang="0">
                  <a:pos x="370" y="0"/>
                </a:cxn>
                <a:cxn ang="0">
                  <a:pos x="44" y="0"/>
                </a:cxn>
                <a:cxn ang="0">
                  <a:pos x="0" y="36"/>
                </a:cxn>
                <a:cxn ang="0">
                  <a:pos x="0" y="289"/>
                </a:cxn>
                <a:cxn ang="0">
                  <a:pos x="44" y="334"/>
                </a:cxn>
                <a:cxn ang="0">
                  <a:pos x="370" y="334"/>
                </a:cxn>
                <a:cxn ang="0">
                  <a:pos x="415" y="289"/>
                </a:cxn>
                <a:cxn ang="0">
                  <a:pos x="415" y="36"/>
                </a:cxn>
                <a:cxn ang="0">
                  <a:pos x="370" y="0"/>
                </a:cxn>
                <a:cxn ang="0">
                  <a:pos x="370" y="289"/>
                </a:cxn>
                <a:cxn ang="0">
                  <a:pos x="370" y="289"/>
                </a:cxn>
                <a:cxn ang="0">
                  <a:pos x="44" y="289"/>
                </a:cxn>
                <a:cxn ang="0">
                  <a:pos x="44" y="36"/>
                </a:cxn>
                <a:cxn ang="0">
                  <a:pos x="370" y="36"/>
                </a:cxn>
                <a:cxn ang="0">
                  <a:pos x="370" y="289"/>
                </a:cxn>
                <a:cxn ang="0">
                  <a:pos x="185" y="208"/>
                </a:cxn>
                <a:cxn ang="0">
                  <a:pos x="185" y="208"/>
                </a:cxn>
                <a:cxn ang="0">
                  <a:pos x="81" y="208"/>
                </a:cxn>
                <a:cxn ang="0">
                  <a:pos x="81" y="245"/>
                </a:cxn>
                <a:cxn ang="0">
                  <a:pos x="185" y="245"/>
                </a:cxn>
                <a:cxn ang="0">
                  <a:pos x="185" y="208"/>
                </a:cxn>
                <a:cxn ang="0">
                  <a:pos x="185" y="149"/>
                </a:cxn>
                <a:cxn ang="0">
                  <a:pos x="185" y="149"/>
                </a:cxn>
                <a:cxn ang="0">
                  <a:pos x="81" y="149"/>
                </a:cxn>
                <a:cxn ang="0">
                  <a:pos x="81" y="185"/>
                </a:cxn>
                <a:cxn ang="0">
                  <a:pos x="185" y="185"/>
                </a:cxn>
                <a:cxn ang="0">
                  <a:pos x="185" y="149"/>
                </a:cxn>
                <a:cxn ang="0">
                  <a:pos x="185" y="82"/>
                </a:cxn>
                <a:cxn ang="0">
                  <a:pos x="185" y="82"/>
                </a:cxn>
                <a:cxn ang="0">
                  <a:pos x="81" y="82"/>
                </a:cxn>
                <a:cxn ang="0">
                  <a:pos x="81" y="119"/>
                </a:cxn>
                <a:cxn ang="0">
                  <a:pos x="185" y="119"/>
                </a:cxn>
                <a:cxn ang="0">
                  <a:pos x="185" y="82"/>
                </a:cxn>
                <a:cxn ang="0">
                  <a:pos x="325" y="215"/>
                </a:cxn>
                <a:cxn ang="0">
                  <a:pos x="325" y="215"/>
                </a:cxn>
                <a:cxn ang="0">
                  <a:pos x="296" y="193"/>
                </a:cxn>
                <a:cxn ang="0">
                  <a:pos x="318" y="126"/>
                </a:cxn>
                <a:cxn ang="0">
                  <a:pos x="281" y="82"/>
                </a:cxn>
                <a:cxn ang="0">
                  <a:pos x="244" y="126"/>
                </a:cxn>
                <a:cxn ang="0">
                  <a:pos x="267" y="193"/>
                </a:cxn>
                <a:cxn ang="0">
                  <a:pos x="230" y="215"/>
                </a:cxn>
                <a:cxn ang="0">
                  <a:pos x="230" y="245"/>
                </a:cxn>
                <a:cxn ang="0">
                  <a:pos x="333" y="245"/>
                </a:cxn>
                <a:cxn ang="0">
                  <a:pos x="325" y="215"/>
                </a:cxn>
              </a:cxnLst>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rgbClr val="2F75B4"/>
            </a:solidFill>
            <a:ln w="9525">
              <a:noFill/>
            </a:ln>
          </p:spPr>
          <p:txBody>
            <a:bodyPr/>
            <a:p>
              <a:endParaRPr lang="zh-CN" altLang="en-US"/>
            </a:p>
          </p:txBody>
        </p:sp>
      </p:grpSp>
      <p:sp>
        <p:nvSpPr>
          <p:cNvPr id="127" name="Title 6"/>
          <p:cNvSpPr txBox="1"/>
          <p:nvPr>
            <p:custDataLst>
              <p:tags r:id="rId8"/>
            </p:custDataLst>
          </p:nvPr>
        </p:nvSpPr>
        <p:spPr>
          <a:xfrm>
            <a:off x="619125" y="2292350"/>
            <a:ext cx="3235325" cy="4044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（四）信用货币</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Title 6"/>
          <p:cNvSpPr txBox="1"/>
          <p:nvPr>
            <p:custDataLst>
              <p:tags r:id="rId9"/>
            </p:custDataLst>
          </p:nvPr>
        </p:nvSpPr>
        <p:spPr>
          <a:xfrm>
            <a:off x="7753350" y="2281238"/>
            <a:ext cx="3236913" cy="4044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（五）电子货币</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0"/>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000" fill="hold">
                                          <p:stCondLst>
                                            <p:cond delay="0"/>
                                          </p:stCondLst>
                                        </p:cTn>
                                        <p:tgtEl>
                                          <p:spTgt spid="31"/>
                                        </p:tgtEl>
                                        <p:attrNameLst>
                                          <p:attrName>style.visibility</p:attrName>
                                        </p:attrNameLst>
                                      </p:cBhvr>
                                      <p:to>
                                        <p:strVal val="visible"/>
                                      </p:to>
                                    </p:set>
                                    <p:animEffect transition="in" filter="strips(downRight)">
                                      <p:cBhvr>
                                        <p:cTn id="7" dur="1000"/>
                                        <p:tgtEl>
                                          <p:spTgt spid="31"/>
                                        </p:tgtEl>
                                      </p:cBhvr>
                                    </p:animEffect>
                                  </p:childTnLst>
                                </p:cTn>
                              </p:par>
                            </p:childTnLst>
                          </p:cTn>
                        </p:par>
                        <p:par>
                          <p:cTn id="8" fill="hold">
                            <p:stCondLst>
                              <p:cond delay="1000"/>
                            </p:stCondLst>
                            <p:childTnLst>
                              <p:par>
                                <p:cTn id="9" presetID="18" presetClass="entr" presetSubtype="12" fill="hold" grpId="0" nodeType="afterEffect">
                                  <p:stCondLst>
                                    <p:cond delay="0"/>
                                  </p:stCondLst>
                                  <p:childTnLst>
                                    <p:set>
                                      <p:cBhvr>
                                        <p:cTn id="10" dur="1000" fill="hold">
                                          <p:stCondLst>
                                            <p:cond delay="0"/>
                                          </p:stCondLst>
                                        </p:cTn>
                                        <p:tgtEl>
                                          <p:spTgt spid="25"/>
                                        </p:tgtEl>
                                        <p:attrNameLst>
                                          <p:attrName>style.visibility</p:attrName>
                                        </p:attrNameLst>
                                      </p:cBhvr>
                                      <p:to>
                                        <p:strVal val="visible"/>
                                      </p:to>
                                    </p:set>
                                    <p:animEffect transition="in" filter="strips(downLeft)">
                                      <p:cBhvr>
                                        <p:cTn id="11"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1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1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1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2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2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2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2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2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2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433.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434.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435.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43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2_2"/>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 name="KSO_WM_UNIT_USESOURCEFORMAT_APPLY"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1_2"/>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USESOURCEFORMAT_APPLY"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f*1_2_1"/>
  <p:tag name="KSO_WM_TEMPLATE_CATEGORY" val="diagram"/>
  <p:tag name="KSO_WM_TEMPLATE_INDEX" val="20200118"/>
  <p:tag name="KSO_WM_UNIT_LAYERLEVEL" val="1_1_1"/>
  <p:tag name="KSO_WM_TAG_VERSION" val="1.0"/>
  <p:tag name="KSO_WM_BEAUTIFY_FLAG" val="#wm#"/>
  <p:tag name="KSO_WM_UNIT_NOCLEAR" val="0"/>
  <p:tag name="KSO_WM_DIAGRAM_GROUP_CODE" val="q1-1"/>
  <p:tag name="KSO_WM_UNIT_TYPE" val="q_h_f"/>
  <p:tag name="KSO_WM_UNIT_INDEX" val="1_2_1"/>
  <p:tag name="KSO_WM_UNIT_VALUE" val="147"/>
  <p:tag name="KSO_WM_UNIT_PRESET_TEXT" val="单击此处添加文本具体内容，简明扼要的阐述您的观点。根据需要可酌情增减文字，以便观者准确的理解您传达的思想。"/>
  <p:tag name="KSO_WM_UNIT_TEXT_FILL_FORE_SCHEMECOLOR_INDEX" val="16"/>
  <p:tag name="KSO_WM_UNIT_TEXT_FILL_TYPE" val="1"/>
  <p:tag name="KSO_WM_UNIT_USESOURCEFORMAT_APPLY"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f*1_1_1"/>
  <p:tag name="KSO_WM_TEMPLATE_CATEGORY" val="diagram"/>
  <p:tag name="KSO_WM_TEMPLATE_INDEX" val="20200118"/>
  <p:tag name="KSO_WM_UNIT_LAYERLEVEL" val="1_1_1"/>
  <p:tag name="KSO_WM_TAG_VERSION" val="1.0"/>
  <p:tag name="KSO_WM_BEAUTIFY_FLAG" val="#wm#"/>
  <p:tag name="KSO_WM_UNIT_NOCLEAR" val="0"/>
  <p:tag name="KSO_WM_DIAGRAM_GROUP_CODE" val="q1-1"/>
  <p:tag name="KSO_WM_UNIT_TYPE" val="q_h_f"/>
  <p:tag name="KSO_WM_UNIT_INDEX" val="1_1_1"/>
  <p:tag name="KSO_WM_UNIT_VALUE" val="147"/>
  <p:tag name="KSO_WM_UNIT_PRESET_TEXT" val="单击此处添加文本具体内容，简明扼要的阐述您的观点。根据需要可酌情增减文字，以便观者准确的理解您传达的思想。"/>
  <p:tag name="KSO_WM_UNIT_TEXT_FILL_FORE_SCHEMECOLOR_INDEX" val="16"/>
  <p:tag name="KSO_WM_UNIT_TEXT_FILL_TYPE" val="1"/>
  <p:tag name="KSO_WM_UNIT_USESOURCEFORMAT_APPLY" val="1"/>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2_1"/>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 name="KSO_WM_UNIT_LINE_FORE_SCHEMECOLOR_INDEX" val="14"/>
  <p:tag name="KSO_WM_UNIT_LINE_FILL_TYPE" val="2"/>
  <p:tag name="KSO_WM_UNIT_USESOURCEFORMAT_APPLY" val="1"/>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8_1*q_h_i*1_1_1"/>
  <p:tag name="KSO_WM_TEMPLATE_CATEGORY" val="diagram"/>
  <p:tag name="KSO_WM_TEMPLATE_INDEX" val="20200118"/>
  <p:tag name="KSO_WM_UNIT_LAYERLEVEL" val="1_1_1"/>
  <p:tag name="KSO_WM_TAG_VERSION" val="1.0"/>
  <p:tag name="KSO_WM_BEAUTIFY_FLAG" val="#wm#"/>
  <p:tag name="KSO_WM_DIAGRAM_GROUP_CODE" val="q1-1"/>
  <p:tag name="KSO_WM_UNIT_TYPE" val="q_h_i"/>
  <p:tag name="KSO_WM_UNIT_INDEX" val="1_1_1"/>
  <p:tag name="KSO_WM_UNIT_FILL_FORE_SCHEMECOLOR_INDEX" val="14"/>
  <p:tag name="KSO_WM_UNIT_FILL_TYPE" val="1"/>
  <p:tag name="KSO_WM_UNIT_LINE_FORE_SCHEMECOLOR_INDEX" val="14"/>
  <p:tag name="KSO_WM_UNIT_LINE_FILL_TYPE" val="2"/>
  <p:tag name="KSO_WM_UNIT_USESOURCEFORMAT_APPLY" val="1"/>
</p:tagLst>
</file>

<file path=ppt/tags/tag445.xml><?xml version="1.0" encoding="utf-8"?>
<p:tagLst xmlns:p="http://schemas.openxmlformats.org/presentationml/2006/main">
  <p:tag name="KSO_WM_UNIT_HIGHLIGHT" val="0"/>
  <p:tag name="KSO_WM_UNIT_COMPATIBLE" val="0"/>
  <p:tag name="KSO_WM_DIAGRAM_GROUP_CODE" val="l1-1"/>
  <p:tag name="KSO_WM_UNIT_TYPE" val="l_h_i"/>
  <p:tag name="KSO_WM_UNIT_INDEX" val="1_2_2"/>
  <p:tag name="KSO_WM_UNIT_ID" val="diagram20187725_4*l_h_i*1_2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44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4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4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4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5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5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5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5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5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5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5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5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6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6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6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6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6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6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6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6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6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71.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7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7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7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7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7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7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7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7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8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8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8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8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8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8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8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8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8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9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9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9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9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9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9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9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9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9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0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0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0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0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05.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0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0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0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0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1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1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1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1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1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1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1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1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1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2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2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2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2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2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2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2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2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2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3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3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3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3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3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3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3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3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3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4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4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4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4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4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4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4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4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4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5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5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5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5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5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5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5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5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6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6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6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6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6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6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6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6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6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7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7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7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7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7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7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7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7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7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8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8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8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8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8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8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8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8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8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9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9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9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9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9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9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9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9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0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0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0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0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0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0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0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0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0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1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1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1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1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1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1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1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1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1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2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2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2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2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2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2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2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2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2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3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3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3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3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3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3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3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3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3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4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4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4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4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4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4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4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4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4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5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5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5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5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5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5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5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5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5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6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6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6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6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6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6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6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6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6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7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7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7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7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7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7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7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7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7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8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8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8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84.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685.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686.xml><?xml version="1.0" encoding="utf-8"?>
<p:tagLst xmlns:p="http://schemas.openxmlformats.org/presentationml/2006/main">
  <p:tag name="KSO_DOCER_TEMPLATE_OPEN_ONCE_MARK"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5517</Words>
  <Application>WPS 演示</Application>
  <PresentationFormat>在屏幕上显示</PresentationFormat>
  <Paragraphs>262</Paragraphs>
  <Slides>35</Slides>
  <Notes>0</Notes>
  <HiddenSlides>0</HiddenSlides>
  <MMClips>0</MMClips>
  <ScaleCrop>false</ScaleCrop>
  <HeadingPairs>
    <vt:vector size="6" baseType="variant">
      <vt:variant>
        <vt:lpstr>已用的字体</vt:lpstr>
      </vt:variant>
      <vt:variant>
        <vt:i4>36</vt:i4>
      </vt:variant>
      <vt:variant>
        <vt:lpstr>主题</vt:lpstr>
      </vt:variant>
      <vt:variant>
        <vt:i4>5</vt:i4>
      </vt:variant>
      <vt:variant>
        <vt:lpstr>幻灯片标题</vt:lpstr>
      </vt:variant>
      <vt:variant>
        <vt:i4>35</vt:i4>
      </vt:variant>
    </vt:vector>
  </HeadingPairs>
  <TitlesOfParts>
    <vt:vector size="76" baseType="lpstr">
      <vt:lpstr>Arial</vt:lpstr>
      <vt:lpstr>宋体</vt:lpstr>
      <vt:lpstr>Wingdings</vt:lpstr>
      <vt:lpstr>Calibri</vt:lpstr>
      <vt:lpstr>黑体</vt:lpstr>
      <vt:lpstr>隶书</vt:lpstr>
      <vt:lpstr>微软雅黑</vt:lpstr>
      <vt:lpstr>Arial Unicode MS</vt:lpstr>
      <vt:lpstr>TypeLand 康熙字典體 Trial</vt:lpstr>
      <vt:lpstr>汉仪旗黑-85S</vt:lpstr>
      <vt:lpstr>字魂36号-孙新恒宋楷体</vt:lpstr>
      <vt:lpstr>Gen Jyuu GothicL Medium</vt:lpstr>
      <vt:lpstr>Gen</vt:lpstr>
      <vt:lpstr>不给糖就捣蛋的万圣节</vt:lpstr>
      <vt:lpstr>Kozuka Mincho Pr6N R</vt:lpstr>
      <vt:lpstr>Yu Gothic UI Light</vt:lpstr>
      <vt:lpstr>BatangChe</vt:lpstr>
      <vt:lpstr>Adobe Myungjo Std M</vt:lpstr>
      <vt:lpstr>Wingdings</vt:lpstr>
      <vt:lpstr>WPS-Bullets</vt:lpstr>
      <vt:lpstr>Arial Black</vt:lpstr>
      <vt:lpstr>Bookman Old Style</vt:lpstr>
      <vt:lpstr>Wingdings 2</vt:lpstr>
      <vt:lpstr>等线</vt:lpstr>
      <vt:lpstr>仿宋</vt:lpstr>
      <vt:lpstr>Bodoni MT Black</vt:lpstr>
      <vt:lpstr>Segoe UI</vt:lpstr>
      <vt:lpstr>Batang</vt:lpstr>
      <vt:lpstr>Constantia</vt:lpstr>
      <vt:lpstr>Wingdings 3</vt:lpstr>
      <vt:lpstr>微软雅黑 Light</vt:lpstr>
      <vt:lpstr>Noto Sans S Chinese Regular</vt:lpstr>
      <vt:lpstr>Lato Light</vt:lpstr>
      <vt:lpstr>Lato Regular</vt:lpstr>
      <vt:lpstr>Lato</vt:lpstr>
      <vt:lpstr>方正大黑体_GBK</vt:lpstr>
      <vt:lpstr>2_Office 主题​​</vt:lpstr>
      <vt:lpstr>1_Office 主题​​</vt:lpstr>
      <vt:lpstr>3_Office 主题​​</vt:lpstr>
      <vt:lpstr>5_Office 主题​​</vt:lpstr>
      <vt:lpstr>6_Office 主题​​</vt:lpstr>
      <vt:lpstr>PowerPoint 演示文稿</vt:lpstr>
      <vt:lpstr>PowerPoint 演示文稿</vt:lpstr>
      <vt:lpstr>PowerPoint 演示文稿</vt:lpstr>
      <vt:lpstr>PowerPoint 演示文稿</vt:lpstr>
      <vt:lpstr>01 市场营销学的产生与发展</vt:lpstr>
      <vt:lpstr>PowerPoint 演示文稿</vt:lpstr>
      <vt:lpstr>PowerPoint 演示文稿</vt:lpstr>
      <vt:lpstr>PowerPoint 演示文稿</vt:lpstr>
      <vt:lpstr>PowerPoint 演示文稿</vt:lpstr>
      <vt:lpstr>PowerPoint 演示文稿</vt:lpstr>
      <vt:lpstr>PowerPoint 演示文稿</vt:lpstr>
      <vt:lpstr>任务一  市场经济中的货币</vt:lpstr>
      <vt:lpstr>PowerPoint 演示文稿</vt:lpstr>
      <vt:lpstr>PowerPoint 演示文稿</vt:lpstr>
      <vt:lpstr>PowerPoint 演示文稿</vt:lpstr>
      <vt:lpstr>任务二  货币的本质与职能</vt:lpstr>
      <vt:lpstr>PowerPoint 演示文稿</vt:lpstr>
      <vt:lpstr>PowerPoint 演示文稿</vt:lpstr>
      <vt:lpstr>PowerPoint 演示文稿</vt:lpstr>
      <vt:lpstr>PowerPoint 演示文稿</vt:lpstr>
      <vt:lpstr>PowerPoint 演示文稿</vt:lpstr>
      <vt:lpstr>任务三  货币流通规律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110</cp:revision>
  <dcterms:created xsi:type="dcterms:W3CDTF">2009-11-12T00:16:11Z</dcterms:created>
  <dcterms:modified xsi:type="dcterms:W3CDTF">2022-02-25T07:09:41Z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